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Economica"/>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799201-6248-4B85-A7BD-10918597F8B8}">
  <a:tblStyle styleId="{E9799201-6248-4B85-A7BD-10918597F8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Economica-bold.fntdata"/><Relationship Id="rId12" Type="http://schemas.openxmlformats.org/officeDocument/2006/relationships/slide" Target="slides/slide6.xml"/><Relationship Id="rId34" Type="http://schemas.openxmlformats.org/officeDocument/2006/relationships/font" Target="fonts/Economica-regular.fntdata"/><Relationship Id="rId15" Type="http://schemas.openxmlformats.org/officeDocument/2006/relationships/slide" Target="slides/slide9.xml"/><Relationship Id="rId37" Type="http://schemas.openxmlformats.org/officeDocument/2006/relationships/font" Target="fonts/Economica-boldItalic.fntdata"/><Relationship Id="rId14" Type="http://schemas.openxmlformats.org/officeDocument/2006/relationships/slide" Target="slides/slide8.xml"/><Relationship Id="rId36" Type="http://schemas.openxmlformats.org/officeDocument/2006/relationships/font" Target="fonts/Economica-italic.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91d23c06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91d23c06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go through how RL framework works, and how we designed our model </a:t>
            </a:r>
            <a:r>
              <a:rPr lang="en"/>
              <a:t>framework</a:t>
            </a:r>
            <a:r>
              <a:rPr lang="en"/>
              <a:t>. Our model mainly consists of 3 part: an environment that contains the CT scan contents, an agent which will make decision on how to move the bounding box, and a replay buffer that contains the past game trajectory information such as bounding box coordinates and rewards.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train the model, we will first collect samples to fill the replay buffer. Then, during each training iteration, a CT scan will be sampled from the training dataset and used as the environment for this game episode. The initial </a:t>
            </a:r>
            <a:r>
              <a:rPr lang="en"/>
              <a:t>bounding</a:t>
            </a:r>
            <a:r>
              <a:rPr lang="en"/>
              <a:t> box will be generated at the center of the scan. The scan contents inside the bounding box will be used to represent the current states, and we will feed the current plus the previous 3 states into the agent’s primary Q network to calculate the q values for these states. The agent follows an epsilon greedy policy to choose the action, where the value of epsilon is a hyperparameter that controls a </a:t>
            </a:r>
            <a:r>
              <a:rPr lang="en"/>
              <a:t>probabilistic</a:t>
            </a:r>
            <a:r>
              <a:rPr lang="en"/>
              <a:t> threshold of choosing a random action, otherwise, the calculated Q values will be used to choose the best action. The purpose of using this epsilon greedy policy is to allow some degree of exploration where the agents can try random action and see the results.  A new bounding box coordinate will be calculated after performing the action, and this loop will be repeated until the terminate condition is reached. The new game trajectory will also be stored in the replay buffer, and after playing certain number of games, we will sample a mini-batch of trajectory from the replay buffer to calculate the loss and update the weight of the primary Q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a double Q network structure for the agent. We will not go into the detail of this </a:t>
            </a:r>
            <a:r>
              <a:rPr lang="en"/>
              <a:t>structure</a:t>
            </a:r>
            <a:r>
              <a:rPr lang="en"/>
              <a:t>, but one advantage of this structure is to allow more stable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proposed 3 main innovations based on the </a:t>
            </a:r>
            <a:r>
              <a:rPr lang="en"/>
              <a:t>baseline</a:t>
            </a:r>
            <a:r>
              <a:rPr lang="en"/>
              <a:t> model, which are highlighted in the red box.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the loss function is </a:t>
            </a:r>
            <a:r>
              <a:rPr lang="en"/>
              <a:t>calculated</a:t>
            </a:r>
            <a:r>
              <a:rPr lang="en"/>
              <a:t> using the q values from both primary and target Q </a:t>
            </a:r>
            <a:r>
              <a:rPr lang="en"/>
              <a:t>network, and the weight from primary q network will be copied into the target Q network every few hundred iteration.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791d23c06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791d23c06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91d23c06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91d23c06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10ecd55b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a10ecd55b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tables shows a comparison between the methods used in the baseline model, versus our proposed methods. We will dive into each points in detail in the next few slides.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791d23c06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791d23c06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environment is the entire 3D CT scan, where as the current state is the voxel values in the bounding box.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the agent, at each step, it will “see” the current plus previous 3 states, and it need to choose an action to move the bounding box, ideally towards the true bounding box label. We provide 11 possible actions for the agent to choose from. The 6 translation action simply moves the bounding box in the 6 directions. The 2 scaling action allows the box to be zoom in or out, and the 3 deformation action makes the box to the thinner, flatter or taller.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much the bounding box is changed is decided by the step size. The baseline model simply set the step size to be proportional the the size of the bounding box, i.e, it will always be 10% percent of its current size. For our model, we also set a minimum and maximum range to prevent the box from getting too big or too small. We can pay special attention to handle the case when the bounding box exceeds the CT scan </a:t>
            </a:r>
            <a:r>
              <a:rPr lang="en"/>
              <a:t>boundary</a:t>
            </a: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10ecd55b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10ecd55b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rewards function is also very important for the performance of an RL model. The baseline model uses a simple binary rewards to indicate increased vs. decreased IoU score. This will make it very difficult for the model from learning the optimal trajectory towards the organ’s true location since it cannot distinguish an average versus very good action.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 in our model, we calculated the rewards as the IoU between predicted and true bounding box to reflect the degree of improvement</a:t>
            </a:r>
            <a:endParaRPr/>
          </a:p>
          <a:p>
            <a:pPr indent="0" lvl="0" marL="0" rtl="0" algn="l">
              <a:spcBef>
                <a:spcPts val="0"/>
              </a:spcBef>
              <a:spcAft>
                <a:spcPts val="0"/>
              </a:spcAft>
              <a:buNone/>
            </a:pPr>
            <a:r>
              <a:rPr lang="en"/>
              <a:t>We also give additional rewards if terminal condition is reached within max step size, and we assign a penalty if the new bounding box exceeds the boundary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For the loss function, we used smooth L1 loss, which is a combination of L1 and L2 loss. The figure on the slides shows a comparison between these 3 loss functions.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10ecd55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10ecd55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slides show an example of how the bounding box is updated and how the reward is calculated. Here the green box shows the true bounding box and the red box shows the bounding box predicted by the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this example, the terminal IoU is set to be 0.8, and the initial IoU score is 0.55, and the step size is set to be 0.1 times the box length. The agent looks at the current states, and decides to move up, so the new bounding box is moved upwards by 10% of its box height. The new IoU is 0.569, and since here the new box is out of </a:t>
            </a:r>
            <a:r>
              <a:rPr lang="en"/>
              <a:t>boundary</a:t>
            </a:r>
            <a:r>
              <a:rPr lang="en"/>
              <a:t>, and </a:t>
            </a:r>
            <a:r>
              <a:rPr lang="en"/>
              <a:t>penalty</a:t>
            </a:r>
            <a:r>
              <a:rPr lang="en"/>
              <a:t> is added, and the rewards for this action is calculated as the IoU score difference times a scaling factor, minus the </a:t>
            </a:r>
            <a:r>
              <a:rPr lang="en"/>
              <a:t>penalty</a:t>
            </a:r>
            <a:r>
              <a:rPr lang="en"/>
              <a:t> 5.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the next step, the agents decides move left, and this time the bounding box did not exceed the boundary again, so the reward for this step will be 41. This way, the model will be able to distinguish that moving left is a better action than moving up even though they both increase the IoU score.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9c6c4462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9c6c446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animations show the entire trajectory of our agent from 3 different views. We can see here that the initial Bounding box is generated at the center of the scan, that covers 50% of the scan width and heights, then it moves closer to the target locations. For the terminate condition, the baseline model checks for </a:t>
            </a:r>
            <a:r>
              <a:rPr lang="en"/>
              <a:t>occurrence</a:t>
            </a:r>
            <a:r>
              <a:rPr lang="en"/>
              <a:t> of oscillation, in our model, </a:t>
            </a:r>
            <a:r>
              <a:rPr lang="en">
                <a:solidFill>
                  <a:schemeClr val="dk1"/>
                </a:solidFill>
              </a:rPr>
              <a:t>w</a:t>
            </a:r>
            <a:r>
              <a:rPr lang="en">
                <a:solidFill>
                  <a:schemeClr val="dk1"/>
                </a:solidFill>
              </a:rPr>
              <a:t>e set instead the max step to be 15.</a:t>
            </a:r>
            <a:r>
              <a:rPr lang="en"/>
              <a:t> And the corresponding IOU score improved from 0.2 - 0.78. The corresponding action is also shown on the top.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10ecd55b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10ecd55b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791d23c06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791d23c06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791d23c06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791d23c06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791d23c06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791d23c06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a10ecd55b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a10ecd55b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AdamW as optimizer, and schedule the learning rate with </a:t>
            </a:r>
            <a:r>
              <a:rPr lang="en"/>
              <a:t>Cyclic</a:t>
            </a:r>
            <a:r>
              <a:rPr lang="en"/>
              <a:t> annealing. The plot in the center shows the value of the learning rate during training. This lr scheduler can help us avoid stucking at the local minimum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table shows a comparison of some training </a:t>
            </a:r>
            <a:r>
              <a:rPr lang="en">
                <a:solidFill>
                  <a:schemeClr val="dk1"/>
                </a:solidFill>
              </a:rPr>
              <a:t>configuration</a:t>
            </a:r>
            <a:r>
              <a:rPr lang="en">
                <a:solidFill>
                  <a:schemeClr val="dk1"/>
                </a:solidFill>
              </a:rPr>
              <a:t> between the </a:t>
            </a:r>
            <a:r>
              <a:rPr lang="en">
                <a:solidFill>
                  <a:schemeClr val="dk1"/>
                </a:solidFill>
              </a:rPr>
              <a:t>baseline</a:t>
            </a:r>
            <a:r>
              <a:rPr lang="en">
                <a:solidFill>
                  <a:schemeClr val="dk1"/>
                </a:solidFill>
              </a:rPr>
              <a:t> and our mode. Noticed that our dataset is much smaller than the baseline. Also, constrainted by the </a:t>
            </a:r>
            <a:r>
              <a:rPr lang="en">
                <a:solidFill>
                  <a:schemeClr val="dk1"/>
                </a:solidFill>
              </a:rPr>
              <a:t>Computational resources and memory space, we are only able to use a smaller batch size and less training epochs for the current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Epsilon controls the how to choose between </a:t>
            </a:r>
            <a:r>
              <a:rPr lang="en"/>
              <a:t>random action and greedy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Usually, we will start with a large epsilon in each epoch, which means more random actions to explore the environment</a:t>
            </a:r>
            <a:endParaRPr/>
          </a:p>
          <a:p>
            <a:pPr indent="0" lvl="0" marL="0" rtl="0" algn="l">
              <a:spcBef>
                <a:spcPts val="0"/>
              </a:spcBef>
              <a:spcAft>
                <a:spcPts val="0"/>
              </a:spcAft>
              <a:buNone/>
            </a:pPr>
            <a:r>
              <a:rPr lang="en"/>
              <a:t> And then gradually decrease to a small number, which 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Vary decay rate of epsilon in the epsilon exponential decay. </a:t>
            </a:r>
            <a:endParaRPr/>
          </a:p>
          <a:p>
            <a:pPr indent="0" lvl="0" marL="0" rtl="0" algn="l">
              <a:spcBef>
                <a:spcPts val="0"/>
              </a:spcBef>
              <a:spcAft>
                <a:spcPts val="0"/>
              </a:spcAft>
              <a:buNone/>
            </a:pPr>
            <a:r>
              <a:rPr lang="en"/>
              <a:t>Early epoch: small decay rate, focus more on exploration</a:t>
            </a:r>
            <a:endParaRPr/>
          </a:p>
          <a:p>
            <a:pPr indent="0" lvl="0" marL="0" rtl="0" algn="l">
              <a:spcBef>
                <a:spcPts val="0"/>
              </a:spcBef>
              <a:spcAft>
                <a:spcPts val="0"/>
              </a:spcAft>
              <a:buNone/>
            </a:pPr>
            <a:r>
              <a:rPr lang="en"/>
              <a:t>Later epoch: large exploitation, most samples are generated from </a:t>
            </a:r>
            <a:r>
              <a:rPr lang="en"/>
              <a:t>greedy</a:t>
            </a:r>
            <a:r>
              <a:rPr lang="en"/>
              <a:t> action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10ecd55b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10ecd55b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Gap between our model performance with baseline model performance, however, this may be simply results from less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to </a:t>
            </a:r>
            <a:r>
              <a:rPr lang="en"/>
              <a:t>better understand the potential of our model, w</a:t>
            </a:r>
            <a:r>
              <a:rPr lang="en"/>
              <a:t>e plot the trend of avg rewards and IOU score over epochs. These two score is clearly not converging and we expect them to keep increasing with more training. Currently the our best sample </a:t>
            </a:r>
            <a:r>
              <a:rPr lang="en"/>
              <a:t>already</a:t>
            </a:r>
            <a:r>
              <a:rPr lang="en"/>
              <a:t> achieves 0.8 IoU score, so we think it is reasonable to believe that our model can also reach or even exceeds the 0.8 baseline with more training and hyperparameter tuning.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Visualize the distribution of IOU  between validation and test -&gt; generalability</a:t>
            </a:r>
            <a:endParaRPr/>
          </a:p>
          <a:p>
            <a:pPr indent="0" lvl="0" marL="0" rtl="0" algn="l">
              <a:spcBef>
                <a:spcPts val="0"/>
              </a:spcBef>
              <a:spcAft>
                <a:spcPts val="0"/>
              </a:spcAft>
              <a:buNone/>
            </a:pPr>
            <a:r>
              <a:rPr lang="en"/>
              <a:t>IOU score fall within the range 0.4 - 0.7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4d4345ee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a4d4345ee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dive deeper into concrete examples to better understand our model’s strength and weakness and guide us to improve the model. Here we Pick one </a:t>
            </a:r>
            <a:r>
              <a:rPr lang="en"/>
              <a:t>example</a:t>
            </a:r>
            <a:r>
              <a:rPr lang="en"/>
              <a:t> with highest IOU score and one </a:t>
            </a:r>
            <a:r>
              <a:rPr lang="en"/>
              <a:t>example</a:t>
            </a:r>
            <a:r>
              <a:rPr lang="en"/>
              <a:t> with the lowest IOU score to </a:t>
            </a:r>
            <a:r>
              <a:rPr lang="en"/>
              <a:t>understand</a:t>
            </a:r>
            <a:r>
              <a:rPr lang="en"/>
              <a:t> in which scenarios our model can make good prediction.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implementation, we place the Bounding box, same width and height,  at the center of the image </a:t>
            </a:r>
            <a:endParaRPr/>
          </a:p>
          <a:p>
            <a:pPr indent="0" lvl="0" marL="0" rtl="0" algn="l">
              <a:spcBef>
                <a:spcPts val="0"/>
              </a:spcBef>
              <a:spcAft>
                <a:spcPts val="0"/>
              </a:spcAft>
              <a:buNone/>
            </a:pPr>
            <a:r>
              <a:rPr lang="en"/>
              <a:t>Good example: target </a:t>
            </a:r>
            <a:r>
              <a:rPr lang="en"/>
              <a:t>bounding</a:t>
            </a:r>
            <a:r>
              <a:rPr lang="en"/>
              <a:t> box has a similar shape as our initial bounding box, thshift along direction</a:t>
            </a:r>
            <a:endParaRPr/>
          </a:p>
          <a:p>
            <a:pPr indent="0" lvl="0" marL="0" rtl="0" algn="l">
              <a:spcBef>
                <a:spcPts val="0"/>
              </a:spcBef>
              <a:spcAft>
                <a:spcPts val="0"/>
              </a:spcAft>
              <a:buNone/>
            </a:pPr>
            <a:r>
              <a:rPr lang="en"/>
              <a:t>Bad example: more challenging, need deformation -&gt; more steps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d282c6f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d282c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dive deeper into concrete examples to better understand our model’s strength and weakness and guide us to improve the model. Here we Pick one example with highest IOU score and one example with the lowest IOU score to understand in which scenarios our model can make good prediction.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implementation, we place the Bounding box, same width and height,  at the center of the image </a:t>
            </a:r>
            <a:endParaRPr/>
          </a:p>
          <a:p>
            <a:pPr indent="0" lvl="0" marL="0" rtl="0" algn="l">
              <a:spcBef>
                <a:spcPts val="0"/>
              </a:spcBef>
              <a:spcAft>
                <a:spcPts val="0"/>
              </a:spcAft>
              <a:buNone/>
            </a:pPr>
            <a:r>
              <a:rPr lang="en"/>
              <a:t>Good example: target bounding box has a similar shape as our initial bounding box, thshift along direction</a:t>
            </a:r>
            <a:endParaRPr/>
          </a:p>
          <a:p>
            <a:pPr indent="0" lvl="0" marL="0" rtl="0" algn="l">
              <a:spcBef>
                <a:spcPts val="0"/>
              </a:spcBef>
              <a:spcAft>
                <a:spcPts val="0"/>
              </a:spcAft>
              <a:buNone/>
            </a:pPr>
            <a:r>
              <a:rPr lang="en"/>
              <a:t>Bad example: more challenging, need deformation -&gt; more steps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91d23c06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91d23c06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Shows baseline model performance on other organs. We can see that while the baseline achieves a high IoU on liver localization, the performance for some of the other organs is not very good, for instance, pancreas only has 0.32 IoU score. This means that there are definitely room for improvement.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a10ecd55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a10ecd55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a10ecd55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a10ecd55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91d23c06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791d23c06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791d23c06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791d23c06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a10ecd55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10ecd55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791d23c06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791d23c06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791d23c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791d23c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91d23c0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791d23c0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10ecd55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10ecd55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1.gif"/><Relationship Id="rId5"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gif"/><Relationship Id="rId4" Type="http://schemas.openxmlformats.org/officeDocument/2006/relationships/image" Target="../media/image1.gif"/><Relationship Id="rId5" Type="http://schemas.openxmlformats.org/officeDocument/2006/relationships/image" Target="../media/image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018250"/>
            <a:ext cx="3054600" cy="2403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000"/>
              <a:t>CT Organ Localization with Reinforcement Learning</a:t>
            </a:r>
            <a:endParaRPr b="1" sz="4000"/>
          </a:p>
        </p:txBody>
      </p:sp>
      <p:sp>
        <p:nvSpPr>
          <p:cNvPr id="63" name="Google Shape;63;p13"/>
          <p:cNvSpPr txBox="1"/>
          <p:nvPr>
            <p:ph idx="1" type="subTitle"/>
          </p:nvPr>
        </p:nvSpPr>
        <p:spPr>
          <a:xfrm>
            <a:off x="268375" y="3613750"/>
            <a:ext cx="8520600" cy="1443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400">
                <a:solidFill>
                  <a:schemeClr val="dk1"/>
                </a:solidFill>
              </a:rPr>
              <a:t>Group Member: Kexin Yang, Hainan Xiong, Haoming Chen</a:t>
            </a:r>
            <a:endParaRPr sz="1400">
              <a:solidFill>
                <a:schemeClr val="dk1"/>
              </a:solidFill>
            </a:endParaRPr>
          </a:p>
          <a:p>
            <a:pPr indent="0" lvl="0" marL="0" rtl="0" algn="ctr">
              <a:lnSpc>
                <a:spcPct val="150000"/>
              </a:lnSpc>
              <a:spcBef>
                <a:spcPts val="0"/>
              </a:spcBef>
              <a:spcAft>
                <a:spcPts val="0"/>
              </a:spcAft>
              <a:buClr>
                <a:schemeClr val="dk1"/>
              </a:buClr>
              <a:buSzPts val="1100"/>
              <a:buFont typeface="Arial"/>
              <a:buNone/>
            </a:pPr>
            <a:r>
              <a:rPr lang="en" sz="1400">
                <a:solidFill>
                  <a:schemeClr val="dk1"/>
                </a:solidFill>
              </a:rPr>
              <a:t>Mentor: Alex Chowdhury</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pic>
        <p:nvPicPr>
          <p:cNvPr id="64" name="Google Shape;64;p13"/>
          <p:cNvPicPr preferRelativeResize="0"/>
          <p:nvPr/>
        </p:nvPicPr>
        <p:blipFill rotWithShape="1">
          <a:blip r:embed="rId3">
            <a:alphaModFix/>
          </a:blip>
          <a:srcRect b="12423" l="16129" r="13438" t="11077"/>
          <a:stretch/>
        </p:blipFill>
        <p:spPr>
          <a:xfrm>
            <a:off x="502450" y="-35600"/>
            <a:ext cx="1746626" cy="1760985"/>
          </a:xfrm>
          <a:prstGeom prst="rect">
            <a:avLst/>
          </a:prstGeom>
          <a:noFill/>
          <a:ln>
            <a:noFill/>
          </a:ln>
        </p:spPr>
      </p:pic>
      <p:pic>
        <p:nvPicPr>
          <p:cNvPr id="65" name="Google Shape;65;p13"/>
          <p:cNvPicPr preferRelativeResize="0"/>
          <p:nvPr/>
        </p:nvPicPr>
        <p:blipFill rotWithShape="1">
          <a:blip r:embed="rId4">
            <a:alphaModFix/>
          </a:blip>
          <a:srcRect b="13103" l="15817" r="13345" t="13361"/>
          <a:stretch/>
        </p:blipFill>
        <p:spPr>
          <a:xfrm>
            <a:off x="502450" y="1730125"/>
            <a:ext cx="1746626" cy="1683250"/>
          </a:xfrm>
          <a:prstGeom prst="rect">
            <a:avLst/>
          </a:prstGeom>
          <a:noFill/>
          <a:ln>
            <a:noFill/>
          </a:ln>
        </p:spPr>
      </p:pic>
      <p:pic>
        <p:nvPicPr>
          <p:cNvPr id="66" name="Google Shape;66;p13"/>
          <p:cNvPicPr preferRelativeResize="0"/>
          <p:nvPr/>
        </p:nvPicPr>
        <p:blipFill rotWithShape="1">
          <a:blip r:embed="rId5">
            <a:alphaModFix/>
          </a:blip>
          <a:srcRect b="11939" l="15740" r="13196" t="11672"/>
          <a:stretch/>
        </p:blipFill>
        <p:spPr>
          <a:xfrm>
            <a:off x="502450" y="3400575"/>
            <a:ext cx="1746626" cy="174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Framework</a:t>
            </a:r>
            <a:endParaRPr/>
          </a:p>
        </p:txBody>
      </p:sp>
      <p:pic>
        <p:nvPicPr>
          <p:cNvPr id="134" name="Google Shape;134;p22"/>
          <p:cNvPicPr preferRelativeResize="0"/>
          <p:nvPr/>
        </p:nvPicPr>
        <p:blipFill>
          <a:blip r:embed="rId3">
            <a:alphaModFix/>
          </a:blip>
          <a:stretch>
            <a:fillRect/>
          </a:stretch>
        </p:blipFill>
        <p:spPr>
          <a:xfrm>
            <a:off x="-180787" y="1031425"/>
            <a:ext cx="9505577" cy="4455749"/>
          </a:xfrm>
          <a:prstGeom prst="rect">
            <a:avLst/>
          </a:prstGeom>
          <a:noFill/>
          <a:ln>
            <a:noFill/>
          </a:ln>
        </p:spPr>
      </p:pic>
      <p:pic>
        <p:nvPicPr>
          <p:cNvPr id="135" name="Google Shape;135;p22"/>
          <p:cNvPicPr preferRelativeResize="0"/>
          <p:nvPr/>
        </p:nvPicPr>
        <p:blipFill rotWithShape="1">
          <a:blip r:embed="rId4">
            <a:alphaModFix/>
          </a:blip>
          <a:srcRect b="17607" l="0" r="0" t="0"/>
          <a:stretch/>
        </p:blipFill>
        <p:spPr>
          <a:xfrm>
            <a:off x="5405925" y="64725"/>
            <a:ext cx="3573325" cy="1082500"/>
          </a:xfrm>
          <a:prstGeom prst="rect">
            <a:avLst/>
          </a:prstGeom>
          <a:noFill/>
          <a:ln>
            <a:noFill/>
          </a:ln>
        </p:spPr>
      </p:pic>
      <p:cxnSp>
        <p:nvCxnSpPr>
          <p:cNvPr id="136" name="Google Shape;136;p22"/>
          <p:cNvCxnSpPr/>
          <p:nvPr/>
        </p:nvCxnSpPr>
        <p:spPr>
          <a:xfrm flipH="1">
            <a:off x="7014800" y="1249125"/>
            <a:ext cx="501000" cy="1487100"/>
          </a:xfrm>
          <a:prstGeom prst="straightConnector1">
            <a:avLst/>
          </a:prstGeom>
          <a:noFill/>
          <a:ln cap="flat" cmpd="sng" w="19050">
            <a:solidFill>
              <a:srgbClr val="CC0000"/>
            </a:solidFill>
            <a:prstDash val="solid"/>
            <a:round/>
            <a:headEnd len="med" w="med" type="none"/>
            <a:tailEnd len="med" w="med" type="triangle"/>
          </a:ln>
        </p:spPr>
      </p:cxnSp>
      <p:sp>
        <p:nvSpPr>
          <p:cNvPr id="137" name="Google Shape;137;p22"/>
          <p:cNvSpPr txBox="1"/>
          <p:nvPr/>
        </p:nvSpPr>
        <p:spPr>
          <a:xfrm>
            <a:off x="7316575" y="1542125"/>
            <a:ext cx="131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0000"/>
                </a:solidFill>
                <a:latin typeface="Open Sans"/>
                <a:ea typeface="Open Sans"/>
                <a:cs typeface="Open Sans"/>
                <a:sym typeface="Open Sans"/>
              </a:rPr>
              <a:t>Network </a:t>
            </a:r>
            <a:r>
              <a:rPr b="1" lang="en">
                <a:solidFill>
                  <a:srgbClr val="CC0000"/>
                </a:solidFill>
                <a:latin typeface="Open Sans"/>
                <a:ea typeface="Open Sans"/>
                <a:cs typeface="Open Sans"/>
                <a:sym typeface="Open Sans"/>
              </a:rPr>
              <a:t>Architecture</a:t>
            </a:r>
            <a:endParaRPr b="1">
              <a:solidFill>
                <a:srgbClr val="CC0000"/>
              </a:solidFill>
              <a:latin typeface="Open Sans"/>
              <a:ea typeface="Open Sans"/>
              <a:cs typeface="Open Sans"/>
              <a:sym typeface="Open Sans"/>
            </a:endParaRPr>
          </a:p>
        </p:txBody>
      </p:sp>
      <p:sp>
        <p:nvSpPr>
          <p:cNvPr id="138" name="Google Shape;138;p22"/>
          <p:cNvSpPr/>
          <p:nvPr/>
        </p:nvSpPr>
        <p:spPr>
          <a:xfrm>
            <a:off x="583000" y="3836475"/>
            <a:ext cx="1777200" cy="4890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874500" y="1337225"/>
            <a:ext cx="1034400" cy="820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3840300" y="1502975"/>
            <a:ext cx="731700" cy="4890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nvSpPr>
        <p:spPr>
          <a:xfrm>
            <a:off x="379025" y="4385875"/>
            <a:ext cx="193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CC0000"/>
                </a:solidFill>
                <a:latin typeface="Open Sans"/>
                <a:ea typeface="Open Sans"/>
                <a:cs typeface="Open Sans"/>
                <a:sym typeface="Open Sans"/>
              </a:rPr>
              <a:t>Optimized rewards function</a:t>
            </a:r>
            <a:endParaRPr sz="1200">
              <a:solidFill>
                <a:srgbClr val="CC0000"/>
              </a:solidFill>
              <a:latin typeface="Open Sans"/>
              <a:ea typeface="Open Sans"/>
              <a:cs typeface="Open Sans"/>
              <a:sym typeface="Open Sans"/>
            </a:endParaRPr>
          </a:p>
        </p:txBody>
      </p:sp>
      <p:sp>
        <p:nvSpPr>
          <p:cNvPr id="142" name="Google Shape;142;p22"/>
          <p:cNvSpPr txBox="1"/>
          <p:nvPr/>
        </p:nvSpPr>
        <p:spPr>
          <a:xfrm>
            <a:off x="-65825" y="975000"/>
            <a:ext cx="294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CC0000"/>
                </a:solidFill>
                <a:latin typeface="Open Sans"/>
                <a:ea typeface="Open Sans"/>
                <a:cs typeface="Open Sans"/>
                <a:sym typeface="Open Sans"/>
              </a:rPr>
              <a:t>Dynamic</a:t>
            </a:r>
            <a:r>
              <a:rPr lang="en" sz="1200">
                <a:solidFill>
                  <a:srgbClr val="CC0000"/>
                </a:solidFill>
                <a:latin typeface="Open Sans"/>
                <a:ea typeface="Open Sans"/>
                <a:cs typeface="Open Sans"/>
                <a:sym typeface="Open Sans"/>
              </a:rPr>
              <a:t> terminate condition</a:t>
            </a:r>
            <a:endParaRPr sz="1200">
              <a:solidFill>
                <a:srgbClr val="CC0000"/>
              </a:solidFill>
              <a:latin typeface="Open Sans"/>
              <a:ea typeface="Open Sans"/>
              <a:cs typeface="Open Sans"/>
              <a:sym typeface="Open Sans"/>
            </a:endParaRPr>
          </a:p>
        </p:txBody>
      </p:sp>
      <p:sp>
        <p:nvSpPr>
          <p:cNvPr id="143" name="Google Shape;143;p22"/>
          <p:cNvSpPr txBox="1"/>
          <p:nvPr/>
        </p:nvSpPr>
        <p:spPr>
          <a:xfrm>
            <a:off x="2877475" y="975000"/>
            <a:ext cx="294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CC0000"/>
                </a:solidFill>
                <a:latin typeface="Open Sans"/>
                <a:ea typeface="Open Sans"/>
                <a:cs typeface="Open Sans"/>
                <a:sym typeface="Open Sans"/>
              </a:rPr>
              <a:t>New action update method</a:t>
            </a:r>
            <a:endParaRPr sz="1200">
              <a:solidFill>
                <a:srgbClr val="CC0000"/>
              </a:solidFill>
              <a:latin typeface="Open Sans"/>
              <a:ea typeface="Open Sans"/>
              <a:cs typeface="Open Sans"/>
              <a:sym typeface="Open Sans"/>
            </a:endParaRPr>
          </a:p>
        </p:txBody>
      </p:sp>
      <p:sp>
        <p:nvSpPr>
          <p:cNvPr id="144" name="Google Shape;144;p22"/>
          <p:cNvSpPr txBox="1"/>
          <p:nvPr/>
        </p:nvSpPr>
        <p:spPr>
          <a:xfrm>
            <a:off x="6000175" y="4385875"/>
            <a:ext cx="131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Double Q Network</a:t>
            </a:r>
            <a:endParaRPr b="1">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3064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50" name="Google Shape;150;p23"/>
          <p:cNvSpPr txBox="1"/>
          <p:nvPr>
            <p:ph idx="1" type="body"/>
          </p:nvPr>
        </p:nvSpPr>
        <p:spPr>
          <a:xfrm>
            <a:off x="264075" y="1137700"/>
            <a:ext cx="5879700" cy="357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latin typeface="Arial"/>
                <a:ea typeface="Arial"/>
                <a:cs typeface="Arial"/>
                <a:sym typeface="Arial"/>
              </a:rPr>
              <a:t>Step 2: </a:t>
            </a:r>
            <a:r>
              <a:rPr b="1" lang="en" sz="1200">
                <a:latin typeface="Arial"/>
                <a:ea typeface="Arial"/>
                <a:cs typeface="Arial"/>
                <a:sym typeface="Arial"/>
              </a:rPr>
              <a:t>Select Target Label Class</a:t>
            </a:r>
            <a:endParaRPr b="1" sz="1200">
              <a:latin typeface="Arial"/>
              <a:ea typeface="Arial"/>
              <a:cs typeface="Arial"/>
              <a:sym typeface="Arial"/>
            </a:endParaRPr>
          </a:p>
          <a:p>
            <a:pPr indent="0" lvl="0" marL="0" rtl="0" algn="l">
              <a:lnSpc>
                <a:spcPct val="150000"/>
              </a:lnSpc>
              <a:spcBef>
                <a:spcPts val="1000"/>
              </a:spcBef>
              <a:spcAft>
                <a:spcPts val="0"/>
              </a:spcAft>
              <a:buNone/>
            </a:pPr>
            <a:r>
              <a:rPr lang="en" sz="1200">
                <a:latin typeface="Arial"/>
                <a:ea typeface="Arial"/>
                <a:cs typeface="Arial"/>
                <a:sym typeface="Arial"/>
              </a:rPr>
              <a:t>We will train each model to localize one single organ, so in the data pre-processing step, we will only extract label mask associated with the one organ. For our project, </a:t>
            </a:r>
            <a:r>
              <a:rPr b="1" lang="en" sz="1200">
                <a:latin typeface="Arial"/>
                <a:ea typeface="Arial"/>
                <a:cs typeface="Arial"/>
                <a:sym typeface="Arial"/>
              </a:rPr>
              <a:t>we will start with liver (label = 6)</a:t>
            </a:r>
            <a:r>
              <a:rPr lang="en" sz="1200">
                <a:latin typeface="Arial"/>
                <a:ea typeface="Arial"/>
                <a:cs typeface="Arial"/>
                <a:sym typeface="Arial"/>
              </a:rPr>
              <a:t>, because the liver is typically the easiest to segment due to the large volume and usually a homogenous, ellipsoidal shape. </a:t>
            </a:r>
            <a:endParaRPr sz="1200">
              <a:latin typeface="Arial"/>
              <a:ea typeface="Arial"/>
              <a:cs typeface="Arial"/>
              <a:sym typeface="Arial"/>
            </a:endParaRPr>
          </a:p>
          <a:p>
            <a:pPr indent="0" lvl="0" marL="0" rtl="0" algn="l">
              <a:lnSpc>
                <a:spcPct val="150000"/>
              </a:lnSpc>
              <a:spcBef>
                <a:spcPts val="1000"/>
              </a:spcBef>
              <a:spcAft>
                <a:spcPts val="0"/>
              </a:spcAft>
              <a:buNone/>
            </a:pPr>
            <a:r>
              <a:rPr b="1" lang="en" sz="1200">
                <a:latin typeface="Arial"/>
                <a:ea typeface="Arial"/>
                <a:cs typeface="Arial"/>
                <a:sym typeface="Arial"/>
              </a:rPr>
              <a:t>Step 3: </a:t>
            </a:r>
            <a:r>
              <a:rPr b="1" lang="en" sz="1200">
                <a:latin typeface="Arial"/>
                <a:ea typeface="Arial"/>
                <a:cs typeface="Arial"/>
                <a:sym typeface="Arial"/>
              </a:rPr>
              <a:t>Bounding Box Label Generation</a:t>
            </a:r>
            <a:endParaRPr b="1" sz="1200">
              <a:latin typeface="Arial"/>
              <a:ea typeface="Arial"/>
              <a:cs typeface="Arial"/>
              <a:sym typeface="Arial"/>
            </a:endParaRPr>
          </a:p>
          <a:p>
            <a:pPr indent="0" lvl="0" marL="0" rtl="0" algn="l">
              <a:lnSpc>
                <a:spcPct val="150000"/>
              </a:lnSpc>
              <a:spcBef>
                <a:spcPts val="1000"/>
              </a:spcBef>
              <a:spcAft>
                <a:spcPts val="0"/>
              </a:spcAft>
              <a:buNone/>
            </a:pPr>
            <a:r>
              <a:rPr lang="en" sz="1200">
                <a:latin typeface="Arial"/>
                <a:ea typeface="Arial"/>
                <a:cs typeface="Arial"/>
                <a:sym typeface="Arial"/>
              </a:rPr>
              <a:t>The original organ label is provided as a segmentation mask, where the value indicates the type of organ (1 - 13). For our model, we will use the </a:t>
            </a:r>
            <a:r>
              <a:rPr i="1" lang="en" sz="1200">
                <a:solidFill>
                  <a:srgbClr val="1C4587"/>
                </a:solidFill>
                <a:latin typeface="Arial"/>
                <a:ea typeface="Arial"/>
                <a:cs typeface="Arial"/>
                <a:sym typeface="Arial"/>
              </a:rPr>
              <a:t>generate_spatial_bounding_box()</a:t>
            </a:r>
            <a:r>
              <a:rPr lang="en" sz="1200">
                <a:latin typeface="Arial"/>
                <a:ea typeface="Arial"/>
                <a:cs typeface="Arial"/>
                <a:sym typeface="Arial"/>
              </a:rPr>
              <a:t> function from </a:t>
            </a:r>
            <a:r>
              <a:rPr i="1" lang="en" sz="1200">
                <a:solidFill>
                  <a:srgbClr val="1C4587"/>
                </a:solidFill>
                <a:latin typeface="Arial"/>
                <a:ea typeface="Arial"/>
                <a:cs typeface="Arial"/>
                <a:sym typeface="Arial"/>
              </a:rPr>
              <a:t>monai.transforms.utils</a:t>
            </a:r>
            <a:r>
              <a:rPr lang="en" sz="1200">
                <a:latin typeface="Arial"/>
                <a:ea typeface="Arial"/>
                <a:cs typeface="Arial"/>
                <a:sym typeface="Arial"/>
              </a:rPr>
              <a:t> module to transform the segmentation mask into a bounding box that is represented by its upper-left-front coordinate (x, y, z), and lower-right-back coordinate (h, w, d). </a:t>
            </a:r>
            <a:endParaRPr sz="1200">
              <a:latin typeface="Arial"/>
              <a:ea typeface="Arial"/>
              <a:cs typeface="Arial"/>
              <a:sym typeface="Arial"/>
            </a:endParaRPr>
          </a:p>
        </p:txBody>
      </p:sp>
      <p:pic>
        <p:nvPicPr>
          <p:cNvPr id="151" name="Google Shape;151;p23"/>
          <p:cNvPicPr preferRelativeResize="0"/>
          <p:nvPr/>
        </p:nvPicPr>
        <p:blipFill>
          <a:blip r:embed="rId3">
            <a:alphaModFix/>
          </a:blip>
          <a:stretch>
            <a:fillRect/>
          </a:stretch>
        </p:blipFill>
        <p:spPr>
          <a:xfrm>
            <a:off x="6484050" y="123475"/>
            <a:ext cx="2393250" cy="2448275"/>
          </a:xfrm>
          <a:prstGeom prst="rect">
            <a:avLst/>
          </a:prstGeom>
          <a:noFill/>
          <a:ln>
            <a:noFill/>
          </a:ln>
        </p:spPr>
      </p:pic>
      <p:pic>
        <p:nvPicPr>
          <p:cNvPr id="152" name="Google Shape;152;p23"/>
          <p:cNvPicPr preferRelativeResize="0"/>
          <p:nvPr/>
        </p:nvPicPr>
        <p:blipFill>
          <a:blip r:embed="rId4">
            <a:alphaModFix/>
          </a:blip>
          <a:stretch>
            <a:fillRect/>
          </a:stretch>
        </p:blipFill>
        <p:spPr>
          <a:xfrm>
            <a:off x="6484050" y="2614175"/>
            <a:ext cx="2393250" cy="2438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158" name="Google Shape;158;p24"/>
          <p:cNvSpPr txBox="1"/>
          <p:nvPr>
            <p:ph idx="1" type="body"/>
          </p:nvPr>
        </p:nvSpPr>
        <p:spPr>
          <a:xfrm>
            <a:off x="311700" y="996625"/>
            <a:ext cx="8520600" cy="3354000"/>
          </a:xfrm>
          <a:prstGeom prst="rect">
            <a:avLst/>
          </a:prstGeom>
        </p:spPr>
        <p:txBody>
          <a:bodyPr anchorCtr="0" anchor="t" bIns="91425" lIns="91425" spcFirstLastPara="1" rIns="91425" wrap="square" tIns="91425">
            <a:normAutofit/>
          </a:bodyPr>
          <a:lstStyle/>
          <a:p>
            <a:pPr indent="0" lvl="0" marL="0" rtl="0" algn="l">
              <a:lnSpc>
                <a:spcPct val="150000"/>
              </a:lnSpc>
              <a:spcBef>
                <a:spcPts val="1000"/>
              </a:spcBef>
              <a:spcAft>
                <a:spcPts val="0"/>
              </a:spcAft>
              <a:buNone/>
            </a:pPr>
            <a:r>
              <a:rPr lang="en" sz="1300">
                <a:latin typeface="Arial"/>
                <a:ea typeface="Arial"/>
                <a:cs typeface="Arial"/>
                <a:sym typeface="Arial"/>
              </a:rPr>
              <a:t>Since we do not need to generate any feature for our model, we simply plotted the </a:t>
            </a:r>
            <a:r>
              <a:rPr b="1" lang="en" sz="1300">
                <a:latin typeface="Arial"/>
                <a:ea typeface="Arial"/>
                <a:cs typeface="Arial"/>
                <a:sym typeface="Arial"/>
              </a:rPr>
              <a:t>voxel volume</a:t>
            </a:r>
            <a:r>
              <a:rPr lang="en" sz="1300">
                <a:latin typeface="Arial"/>
                <a:ea typeface="Arial"/>
                <a:cs typeface="Arial"/>
                <a:sym typeface="Arial"/>
              </a:rPr>
              <a:t> and </a:t>
            </a:r>
            <a:r>
              <a:rPr b="1" lang="en" sz="1300">
                <a:latin typeface="Arial"/>
                <a:ea typeface="Arial"/>
                <a:cs typeface="Arial"/>
                <a:sym typeface="Arial"/>
              </a:rPr>
              <a:t>average pixel density </a:t>
            </a:r>
            <a:r>
              <a:rPr lang="en" sz="1300">
                <a:latin typeface="Arial"/>
                <a:ea typeface="Arial"/>
                <a:cs typeface="Arial"/>
                <a:sym typeface="Arial"/>
              </a:rPr>
              <a:t>for different types of organ. </a:t>
            </a:r>
            <a:r>
              <a:rPr b="1" lang="en" sz="1300">
                <a:latin typeface="Arial"/>
                <a:ea typeface="Arial"/>
                <a:cs typeface="Arial"/>
                <a:sym typeface="Arial"/>
              </a:rPr>
              <a:t>The purpose was to choose which organ to start with</a:t>
            </a:r>
            <a:r>
              <a:rPr lang="en" sz="1300">
                <a:latin typeface="Arial"/>
                <a:ea typeface="Arial"/>
                <a:cs typeface="Arial"/>
                <a:sym typeface="Arial"/>
              </a:rPr>
              <a:t>, since we want to focus on one specific organ that is relatively easy to localize in order to quickly debug and tune our model. </a:t>
            </a:r>
            <a:endParaRPr sz="1300"/>
          </a:p>
        </p:txBody>
      </p:sp>
      <p:pic>
        <p:nvPicPr>
          <p:cNvPr id="159" name="Google Shape;159;p24"/>
          <p:cNvPicPr preferRelativeResize="0"/>
          <p:nvPr/>
        </p:nvPicPr>
        <p:blipFill>
          <a:blip r:embed="rId3">
            <a:alphaModFix/>
          </a:blip>
          <a:stretch>
            <a:fillRect/>
          </a:stretch>
        </p:blipFill>
        <p:spPr>
          <a:xfrm>
            <a:off x="390525" y="2100250"/>
            <a:ext cx="3886200" cy="2828925"/>
          </a:xfrm>
          <a:prstGeom prst="rect">
            <a:avLst/>
          </a:prstGeom>
          <a:noFill/>
          <a:ln>
            <a:noFill/>
          </a:ln>
        </p:spPr>
      </p:pic>
      <p:pic>
        <p:nvPicPr>
          <p:cNvPr id="160" name="Google Shape;160;p24"/>
          <p:cNvPicPr preferRelativeResize="0"/>
          <p:nvPr/>
        </p:nvPicPr>
        <p:blipFill>
          <a:blip r:embed="rId4">
            <a:alphaModFix/>
          </a:blip>
          <a:stretch>
            <a:fillRect/>
          </a:stretch>
        </p:blipFill>
        <p:spPr>
          <a:xfrm>
            <a:off x="4638675" y="2124063"/>
            <a:ext cx="3800475" cy="2781300"/>
          </a:xfrm>
          <a:prstGeom prst="rect">
            <a:avLst/>
          </a:prstGeom>
          <a:noFill/>
          <a:ln>
            <a:noFill/>
          </a:ln>
        </p:spPr>
      </p:pic>
      <p:sp>
        <p:nvSpPr>
          <p:cNvPr id="161" name="Google Shape;161;p24"/>
          <p:cNvSpPr/>
          <p:nvPr/>
        </p:nvSpPr>
        <p:spPr>
          <a:xfrm>
            <a:off x="1685650" y="2100250"/>
            <a:ext cx="323400" cy="2759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5898150" y="2100250"/>
            <a:ext cx="323400" cy="2759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Innovations</a:t>
            </a:r>
            <a:endParaRPr/>
          </a:p>
        </p:txBody>
      </p:sp>
      <p:graphicFrame>
        <p:nvGraphicFramePr>
          <p:cNvPr id="168" name="Google Shape;168;p25"/>
          <p:cNvGraphicFramePr/>
          <p:nvPr/>
        </p:nvGraphicFramePr>
        <p:xfrm>
          <a:off x="453888" y="1258625"/>
          <a:ext cx="3000000" cy="3000000"/>
        </p:xfrm>
        <a:graphic>
          <a:graphicData uri="http://schemas.openxmlformats.org/drawingml/2006/table">
            <a:tbl>
              <a:tblPr>
                <a:noFill/>
                <a:tableStyleId>{E9799201-6248-4B85-A7BD-10918597F8B8}</a:tableStyleId>
              </a:tblPr>
              <a:tblGrid>
                <a:gridCol w="1423100"/>
                <a:gridCol w="2917450"/>
                <a:gridCol w="3895675"/>
              </a:tblGrid>
              <a:tr h="561625">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Baseline Model</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Our Model</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69475">
                <a:tc>
                  <a:txBody>
                    <a:bodyPr/>
                    <a:lstStyle/>
                    <a:p>
                      <a:pPr indent="0" lvl="0" marL="0" rtl="0" algn="l">
                        <a:spcBef>
                          <a:spcPts val="0"/>
                        </a:spcBef>
                        <a:spcAft>
                          <a:spcPts val="0"/>
                        </a:spcAft>
                        <a:buNone/>
                      </a:pPr>
                      <a:r>
                        <a:rPr b="1" lang="en"/>
                        <a:t>Rewards Function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Binary Rewards: -1, +1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Proportional to </a:t>
                      </a:r>
                      <a:r>
                        <a:rPr lang="en"/>
                        <a:t>change</a:t>
                      </a:r>
                      <a:r>
                        <a:rPr lang="en"/>
                        <a:t> in IoU score</a:t>
                      </a:r>
                      <a:endParaRPr/>
                    </a:p>
                    <a:p>
                      <a:pPr indent="-317500" lvl="0" marL="457200" rtl="0" algn="l">
                        <a:spcBef>
                          <a:spcPts val="0"/>
                        </a:spcBef>
                        <a:spcAft>
                          <a:spcPts val="0"/>
                        </a:spcAft>
                        <a:buSzPts val="1400"/>
                        <a:buChar char="●"/>
                      </a:pPr>
                      <a:r>
                        <a:rPr lang="en"/>
                        <a:t>Additional terminal rewards</a:t>
                      </a:r>
                      <a:endParaRPr/>
                    </a:p>
                    <a:p>
                      <a:pPr indent="-317500" lvl="0" marL="457200" rtl="0" algn="l">
                        <a:spcBef>
                          <a:spcPts val="0"/>
                        </a:spcBef>
                        <a:spcAft>
                          <a:spcPts val="0"/>
                        </a:spcAft>
                        <a:buSzPts val="1400"/>
                        <a:buChar char="●"/>
                      </a:pPr>
                      <a:r>
                        <a:rPr lang="en"/>
                        <a:t>Penalty for out-of-boundary action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32250">
                <a:tc>
                  <a:txBody>
                    <a:bodyPr/>
                    <a:lstStyle/>
                    <a:p>
                      <a:pPr indent="0" lvl="0" marL="0" rtl="0" algn="l">
                        <a:spcBef>
                          <a:spcPts val="0"/>
                        </a:spcBef>
                        <a:spcAft>
                          <a:spcPts val="0"/>
                        </a:spcAft>
                        <a:buNone/>
                      </a:pPr>
                      <a:r>
                        <a:rPr b="1" lang="en"/>
                        <a:t>Terminal Condition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Oscillation</a:t>
                      </a:r>
                      <a:r>
                        <a:rPr lang="en"/>
                        <a:t> occurrence </a:t>
                      </a:r>
                      <a:endParaRPr/>
                    </a:p>
                    <a:p>
                      <a:pPr indent="-317500" lvl="0" marL="457200" rtl="0" algn="l">
                        <a:spcBef>
                          <a:spcPts val="0"/>
                        </a:spcBef>
                        <a:spcAft>
                          <a:spcPts val="0"/>
                        </a:spcAft>
                        <a:buSzPts val="1400"/>
                        <a:buChar char="●"/>
                      </a:pPr>
                      <a:r>
                        <a:rPr lang="en"/>
                        <a:t>Or reaches </a:t>
                      </a:r>
                      <a:r>
                        <a:rPr lang="en"/>
                        <a:t>terminate</a:t>
                      </a:r>
                      <a:r>
                        <a:rPr lang="en"/>
                        <a:t> IoU: fixed to be 0.85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Max step size, increased with more training epochs: 15 to 20</a:t>
                      </a:r>
                      <a:endParaRPr/>
                    </a:p>
                    <a:p>
                      <a:pPr indent="-317500" lvl="0" marL="457200" rtl="0" algn="l">
                        <a:spcBef>
                          <a:spcPts val="0"/>
                        </a:spcBef>
                        <a:spcAft>
                          <a:spcPts val="0"/>
                        </a:spcAft>
                        <a:buSzPts val="1400"/>
                        <a:buChar char="●"/>
                      </a:pPr>
                      <a:r>
                        <a:rPr lang="en"/>
                        <a:t>Or reaches terminate IoU, increased with more training epochs: 0.60 to 0.85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40375">
                <a:tc>
                  <a:txBody>
                    <a:bodyPr/>
                    <a:lstStyle/>
                    <a:p>
                      <a:pPr indent="0" lvl="0" marL="0" rtl="0" algn="l">
                        <a:spcBef>
                          <a:spcPts val="0"/>
                        </a:spcBef>
                        <a:spcAft>
                          <a:spcPts val="0"/>
                        </a:spcAft>
                        <a:buNone/>
                      </a:pPr>
                      <a:r>
                        <a:rPr b="1" lang="en"/>
                        <a:t>Action Update Method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Proportional to bounding box length</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Char char="●"/>
                      </a:pPr>
                      <a:r>
                        <a:rPr lang="en">
                          <a:solidFill>
                            <a:schemeClr val="dk1"/>
                          </a:solidFill>
                        </a:rPr>
                        <a:t>Proportional to bounding box length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Set minimum and maximum threshold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Handle out-of-boundary cases</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3385375" y="1082388"/>
            <a:ext cx="5868948" cy="3137774"/>
          </a:xfrm>
          <a:prstGeom prst="rect">
            <a:avLst/>
          </a:prstGeom>
          <a:noFill/>
          <a:ln>
            <a:noFill/>
          </a:ln>
        </p:spPr>
      </p:pic>
      <p:sp>
        <p:nvSpPr>
          <p:cNvPr id="174" name="Google Shape;174;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Framework - </a:t>
            </a:r>
            <a:r>
              <a:rPr lang="en"/>
              <a:t>Environment</a:t>
            </a:r>
            <a:r>
              <a:rPr lang="en"/>
              <a:t> &amp; Agent</a:t>
            </a:r>
            <a:endParaRPr/>
          </a:p>
        </p:txBody>
      </p:sp>
      <p:sp>
        <p:nvSpPr>
          <p:cNvPr id="175" name="Google Shape;175;p26"/>
          <p:cNvSpPr txBox="1"/>
          <p:nvPr>
            <p:ph idx="1" type="body"/>
          </p:nvPr>
        </p:nvSpPr>
        <p:spPr>
          <a:xfrm>
            <a:off x="295375" y="1215700"/>
            <a:ext cx="3621300" cy="39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E</a:t>
            </a:r>
            <a:r>
              <a:rPr b="1" lang="en" sz="1600"/>
              <a:t>nvironment</a:t>
            </a:r>
            <a:r>
              <a:rPr b="1" lang="en" sz="1600"/>
              <a:t>:</a:t>
            </a:r>
            <a:r>
              <a:rPr lang="en" sz="1600"/>
              <a:t> 3D CT scan</a:t>
            </a:r>
            <a:endParaRPr sz="1600"/>
          </a:p>
          <a:p>
            <a:pPr indent="0" lvl="0" marL="0" rtl="0" algn="l">
              <a:spcBef>
                <a:spcPts val="0"/>
              </a:spcBef>
              <a:spcAft>
                <a:spcPts val="0"/>
              </a:spcAft>
              <a:buNone/>
            </a:pPr>
            <a:r>
              <a:rPr b="1" lang="en" sz="1600"/>
              <a:t>State:</a:t>
            </a:r>
            <a:r>
              <a:rPr lang="en" sz="1600"/>
              <a:t> voxel values in the current bounding box</a:t>
            </a:r>
            <a:endParaRPr sz="1600"/>
          </a:p>
          <a:p>
            <a:pPr indent="0" lvl="0" marL="0" rtl="0" algn="l">
              <a:spcBef>
                <a:spcPts val="0"/>
              </a:spcBef>
              <a:spcAft>
                <a:spcPts val="0"/>
              </a:spcAft>
              <a:buNone/>
            </a:pPr>
            <a:r>
              <a:rPr b="1" lang="en" sz="1600"/>
              <a:t>Action:</a:t>
            </a:r>
            <a:r>
              <a:rPr lang="en" sz="1600"/>
              <a:t> 11 possible actions</a:t>
            </a:r>
            <a:endParaRPr sz="1600"/>
          </a:p>
          <a:p>
            <a:pPr indent="-330200" lvl="0" marL="457200" rtl="0" algn="l">
              <a:spcBef>
                <a:spcPts val="0"/>
              </a:spcBef>
              <a:spcAft>
                <a:spcPts val="0"/>
              </a:spcAft>
              <a:buSzPts val="1600"/>
              <a:buChar char="●"/>
            </a:pPr>
            <a:r>
              <a:rPr lang="en" sz="1600"/>
              <a:t>6 </a:t>
            </a:r>
            <a:r>
              <a:rPr lang="en" sz="1600"/>
              <a:t>Translation action</a:t>
            </a:r>
            <a:endParaRPr sz="1600"/>
          </a:p>
          <a:p>
            <a:pPr indent="-330200" lvl="0" marL="457200" rtl="0" algn="l">
              <a:spcBef>
                <a:spcPts val="0"/>
              </a:spcBef>
              <a:spcAft>
                <a:spcPts val="0"/>
              </a:spcAft>
              <a:buSzPts val="1600"/>
              <a:buChar char="●"/>
            </a:pPr>
            <a:r>
              <a:rPr lang="en" sz="1600"/>
              <a:t>2 Scaling action</a:t>
            </a:r>
            <a:endParaRPr sz="1600"/>
          </a:p>
          <a:p>
            <a:pPr indent="-330200" lvl="0" marL="457200" rtl="0" algn="l">
              <a:spcBef>
                <a:spcPts val="0"/>
              </a:spcBef>
              <a:spcAft>
                <a:spcPts val="0"/>
              </a:spcAft>
              <a:buSzPts val="1600"/>
              <a:buChar char="●"/>
            </a:pPr>
            <a:r>
              <a:rPr lang="en" sz="1600"/>
              <a:t>3 Deformation action</a:t>
            </a:r>
            <a:endParaRPr sz="1600"/>
          </a:p>
          <a:p>
            <a:pPr indent="0" lvl="0" marL="0" rtl="0" algn="l">
              <a:spcBef>
                <a:spcPts val="0"/>
              </a:spcBef>
              <a:spcAft>
                <a:spcPts val="0"/>
              </a:spcAft>
              <a:buNone/>
            </a:pPr>
            <a:r>
              <a:rPr b="1" lang="en" sz="1600"/>
              <a:t>Update Method:</a:t>
            </a:r>
            <a:endParaRPr b="1" sz="1600"/>
          </a:p>
          <a:p>
            <a:pPr indent="-330200" lvl="0" marL="457200" rtl="0" algn="l">
              <a:spcBef>
                <a:spcPts val="0"/>
              </a:spcBef>
              <a:spcAft>
                <a:spcPts val="0"/>
              </a:spcAft>
              <a:buSzPts val="1600"/>
              <a:buChar char="●"/>
            </a:pPr>
            <a:r>
              <a:rPr lang="en" sz="1600"/>
              <a:t>Step size: proportional to the size of the bounding box </a:t>
            </a:r>
            <a:endParaRPr sz="1600"/>
          </a:p>
          <a:p>
            <a:pPr indent="-330200" lvl="0" marL="457200" rtl="0" algn="l">
              <a:spcBef>
                <a:spcPts val="0"/>
              </a:spcBef>
              <a:spcAft>
                <a:spcPts val="0"/>
              </a:spcAft>
              <a:buSzPts val="1600"/>
              <a:buChar char="●"/>
            </a:pPr>
            <a:r>
              <a:rPr lang="en" sz="1600"/>
              <a:t>Minimum step size: 1</a:t>
            </a:r>
            <a:endParaRPr sz="1600"/>
          </a:p>
          <a:p>
            <a:pPr indent="-330200" lvl="0" marL="457200" rtl="0" algn="l">
              <a:spcBef>
                <a:spcPts val="0"/>
              </a:spcBef>
              <a:spcAft>
                <a:spcPts val="0"/>
              </a:spcAft>
              <a:buSzPts val="1600"/>
              <a:buChar char="●"/>
            </a:pPr>
            <a:r>
              <a:rPr lang="en" sz="1600"/>
              <a:t>Maximum step size: 10</a:t>
            </a:r>
            <a:endParaRPr sz="1600"/>
          </a:p>
          <a:p>
            <a:pPr indent="-330200" lvl="0" marL="457200" rtl="0" algn="l">
              <a:spcBef>
                <a:spcPts val="0"/>
              </a:spcBef>
              <a:spcAft>
                <a:spcPts val="0"/>
              </a:spcAft>
              <a:buSzPts val="1600"/>
              <a:buChar char="●"/>
            </a:pPr>
            <a:r>
              <a:rPr lang="en" sz="1600"/>
              <a:t>Handle out of boundary case </a:t>
            </a:r>
            <a:endParaRPr sz="1600"/>
          </a:p>
        </p:txBody>
      </p:sp>
      <p:sp>
        <p:nvSpPr>
          <p:cNvPr id="176" name="Google Shape;176;p26"/>
          <p:cNvSpPr txBox="1"/>
          <p:nvPr/>
        </p:nvSpPr>
        <p:spPr>
          <a:xfrm>
            <a:off x="3613975" y="4167650"/>
            <a:ext cx="189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80000"/>
                </a:solidFill>
                <a:latin typeface="Open Sans"/>
                <a:ea typeface="Open Sans"/>
                <a:cs typeface="Open Sans"/>
                <a:sym typeface="Open Sans"/>
              </a:rPr>
              <a:t>1. </a:t>
            </a:r>
            <a:r>
              <a:rPr lang="en">
                <a:solidFill>
                  <a:srgbClr val="980000"/>
                </a:solidFill>
                <a:latin typeface="Open Sans"/>
                <a:ea typeface="Open Sans"/>
                <a:cs typeface="Open Sans"/>
                <a:sym typeface="Open Sans"/>
              </a:rPr>
              <a:t>Start with some bounding box inside the CT scan</a:t>
            </a:r>
            <a:endParaRPr>
              <a:solidFill>
                <a:srgbClr val="980000"/>
              </a:solidFill>
              <a:latin typeface="Open Sans"/>
              <a:ea typeface="Open Sans"/>
              <a:cs typeface="Open Sans"/>
              <a:sym typeface="Open Sans"/>
            </a:endParaRPr>
          </a:p>
        </p:txBody>
      </p:sp>
      <p:sp>
        <p:nvSpPr>
          <p:cNvPr id="177" name="Google Shape;177;p26"/>
          <p:cNvSpPr txBox="1"/>
          <p:nvPr/>
        </p:nvSpPr>
        <p:spPr>
          <a:xfrm>
            <a:off x="5474975" y="4167650"/>
            <a:ext cx="362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80000"/>
                </a:solidFill>
                <a:latin typeface="Open Sans"/>
                <a:ea typeface="Open Sans"/>
                <a:cs typeface="Open Sans"/>
                <a:sym typeface="Open Sans"/>
              </a:rPr>
              <a:t>2. At each step, </a:t>
            </a:r>
            <a:r>
              <a:rPr lang="en">
                <a:solidFill>
                  <a:srgbClr val="980000"/>
                </a:solidFill>
                <a:latin typeface="Open Sans"/>
                <a:ea typeface="Open Sans"/>
                <a:cs typeface="Open Sans"/>
                <a:sym typeface="Open Sans"/>
              </a:rPr>
              <a:t>choose</a:t>
            </a:r>
            <a:r>
              <a:rPr lang="en">
                <a:solidFill>
                  <a:srgbClr val="980000"/>
                </a:solidFill>
                <a:latin typeface="Open Sans"/>
                <a:ea typeface="Open Sans"/>
                <a:cs typeface="Open Sans"/>
                <a:sym typeface="Open Sans"/>
              </a:rPr>
              <a:t> an action to move the bounding box, which ideally makes it closer to the true organ location</a:t>
            </a:r>
            <a:endParaRPr>
              <a:solidFill>
                <a:srgbClr val="980000"/>
              </a:solidFill>
              <a:latin typeface="Open Sans"/>
              <a:ea typeface="Open Sans"/>
              <a:cs typeface="Open Sans"/>
              <a:sym typeface="Open Sans"/>
            </a:endParaRPr>
          </a:p>
        </p:txBody>
      </p:sp>
      <p:cxnSp>
        <p:nvCxnSpPr>
          <p:cNvPr id="178" name="Google Shape;178;p26"/>
          <p:cNvCxnSpPr>
            <a:stCxn id="176" idx="0"/>
          </p:cNvCxnSpPr>
          <p:nvPr/>
        </p:nvCxnSpPr>
        <p:spPr>
          <a:xfrm flipH="1" rot="10800000">
            <a:off x="4563925" y="2263250"/>
            <a:ext cx="248100" cy="1904400"/>
          </a:xfrm>
          <a:prstGeom prst="straightConnector1">
            <a:avLst/>
          </a:prstGeom>
          <a:noFill/>
          <a:ln cap="flat" cmpd="sng" w="19050">
            <a:solidFill>
              <a:srgbClr val="980000"/>
            </a:solidFill>
            <a:prstDash val="solid"/>
            <a:round/>
            <a:headEnd len="med" w="med" type="none"/>
            <a:tailEnd len="med" w="med" type="triangle"/>
          </a:ln>
        </p:spPr>
      </p:cxnSp>
      <p:sp>
        <p:nvSpPr>
          <p:cNvPr id="179" name="Google Shape;179;p26"/>
          <p:cNvSpPr/>
          <p:nvPr/>
        </p:nvSpPr>
        <p:spPr>
          <a:xfrm>
            <a:off x="5224050" y="2882425"/>
            <a:ext cx="3803100" cy="11958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6722725" y="1536150"/>
            <a:ext cx="2304300" cy="11958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txBox="1"/>
          <p:nvPr/>
        </p:nvSpPr>
        <p:spPr>
          <a:xfrm>
            <a:off x="5117125" y="2571750"/>
            <a:ext cx="362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CC0000"/>
                </a:solidFill>
                <a:latin typeface="Open Sans"/>
                <a:ea typeface="Open Sans"/>
                <a:cs typeface="Open Sans"/>
                <a:sym typeface="Open Sans"/>
              </a:rPr>
              <a:t>Deformation Action</a:t>
            </a:r>
            <a:endParaRPr b="1" sz="1200">
              <a:solidFill>
                <a:srgbClr val="CC0000"/>
              </a:solidFill>
              <a:latin typeface="Open Sans"/>
              <a:ea typeface="Open Sans"/>
              <a:cs typeface="Open Sans"/>
              <a:sym typeface="Open Sans"/>
            </a:endParaRPr>
          </a:p>
        </p:txBody>
      </p:sp>
      <p:sp>
        <p:nvSpPr>
          <p:cNvPr id="182" name="Google Shape;182;p26"/>
          <p:cNvSpPr txBox="1"/>
          <p:nvPr/>
        </p:nvSpPr>
        <p:spPr>
          <a:xfrm>
            <a:off x="6626500" y="1215700"/>
            <a:ext cx="362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CC0000"/>
                </a:solidFill>
                <a:latin typeface="Open Sans"/>
                <a:ea typeface="Open Sans"/>
                <a:cs typeface="Open Sans"/>
                <a:sym typeface="Open Sans"/>
              </a:rPr>
              <a:t>Scaling action</a:t>
            </a:r>
            <a:endParaRPr b="1" sz="1200">
              <a:solidFill>
                <a:srgbClr val="CC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Framework - Rewards &amp; Loss</a:t>
            </a:r>
            <a:endParaRPr/>
          </a:p>
        </p:txBody>
      </p:sp>
      <p:sp>
        <p:nvSpPr>
          <p:cNvPr id="188" name="Google Shape;188;p27"/>
          <p:cNvSpPr txBox="1"/>
          <p:nvPr>
            <p:ph idx="1" type="body"/>
          </p:nvPr>
        </p:nvSpPr>
        <p:spPr>
          <a:xfrm>
            <a:off x="311700" y="1225225"/>
            <a:ext cx="8520600" cy="3575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sz="1600"/>
              <a:t>Optimized </a:t>
            </a:r>
            <a:r>
              <a:rPr b="1" lang="en" sz="1600"/>
              <a:t>Rewards Function</a:t>
            </a:r>
            <a:endParaRPr b="1" sz="1600"/>
          </a:p>
          <a:p>
            <a:pPr indent="0" lvl="0" marL="0" rtl="0" algn="l">
              <a:lnSpc>
                <a:spcPct val="115000"/>
              </a:lnSpc>
              <a:spcBef>
                <a:spcPts val="1200"/>
              </a:spcBef>
              <a:spcAft>
                <a:spcPts val="0"/>
              </a:spcAft>
              <a:buNone/>
            </a:pPr>
            <a:r>
              <a:rPr lang="en" sz="1600"/>
              <a:t>The baseline model uses a simple binary rewards to indicate increased vs. decreased IoU score. </a:t>
            </a:r>
            <a:endParaRPr sz="1600"/>
          </a:p>
          <a:p>
            <a:pPr indent="-330200" lvl="0" marL="457200" rtl="0" algn="l">
              <a:lnSpc>
                <a:spcPct val="115000"/>
              </a:lnSpc>
              <a:spcBef>
                <a:spcPts val="1200"/>
              </a:spcBef>
              <a:spcAft>
                <a:spcPts val="0"/>
              </a:spcAft>
              <a:buSzPts val="1600"/>
              <a:buChar char="●"/>
            </a:pPr>
            <a:r>
              <a:rPr lang="en" sz="1600"/>
              <a:t>R</a:t>
            </a:r>
            <a:r>
              <a:rPr lang="en" sz="1600"/>
              <a:t>eward is calculated as the difference between current and previous IoU times a </a:t>
            </a:r>
            <a:r>
              <a:rPr lang="en" sz="1600"/>
              <a:t>scaling</a:t>
            </a:r>
            <a:r>
              <a:rPr lang="en" sz="1600"/>
              <a:t> factor to reflect the degree of improvement</a:t>
            </a:r>
            <a:endParaRPr sz="1600"/>
          </a:p>
          <a:p>
            <a:pPr indent="-330200" lvl="0" marL="457200" rtl="0" algn="l">
              <a:lnSpc>
                <a:spcPct val="115000"/>
              </a:lnSpc>
              <a:spcBef>
                <a:spcPts val="0"/>
              </a:spcBef>
              <a:spcAft>
                <a:spcPts val="0"/>
              </a:spcAft>
              <a:buSzPts val="1600"/>
              <a:buChar char="●"/>
            </a:pPr>
            <a:r>
              <a:rPr lang="en" sz="1600"/>
              <a:t>Give additional rewards i</a:t>
            </a:r>
            <a:r>
              <a:rPr lang="en" sz="1600"/>
              <a:t>f terminal condition is reached within max step size</a:t>
            </a:r>
            <a:endParaRPr sz="1600"/>
          </a:p>
          <a:p>
            <a:pPr indent="-330200" lvl="0" marL="457200" rtl="0" algn="l">
              <a:lnSpc>
                <a:spcPct val="115000"/>
              </a:lnSpc>
              <a:spcBef>
                <a:spcPts val="0"/>
              </a:spcBef>
              <a:spcAft>
                <a:spcPts val="0"/>
              </a:spcAft>
              <a:buSzPts val="1600"/>
              <a:buChar char="●"/>
            </a:pPr>
            <a:r>
              <a:rPr lang="en" sz="1600"/>
              <a:t>Give penalty i</a:t>
            </a:r>
            <a:r>
              <a:rPr lang="en" sz="1600"/>
              <a:t>f the new bounding box exceeds the boundary </a:t>
            </a:r>
            <a:endParaRPr sz="1600"/>
          </a:p>
          <a:p>
            <a:pPr indent="0" lvl="0" marL="0" rtl="0" algn="l">
              <a:lnSpc>
                <a:spcPct val="115000"/>
              </a:lnSpc>
              <a:spcBef>
                <a:spcPts val="1200"/>
              </a:spcBef>
              <a:spcAft>
                <a:spcPts val="0"/>
              </a:spcAft>
              <a:buNone/>
            </a:pPr>
            <a:r>
              <a:rPr b="1" lang="en" sz="1600"/>
              <a:t>Loss</a:t>
            </a:r>
            <a:endParaRPr b="1" sz="1600"/>
          </a:p>
          <a:p>
            <a:pPr indent="0" lvl="0" marL="0" rtl="0" algn="l">
              <a:lnSpc>
                <a:spcPct val="115000"/>
              </a:lnSpc>
              <a:spcBef>
                <a:spcPts val="1200"/>
              </a:spcBef>
              <a:spcAft>
                <a:spcPts val="0"/>
              </a:spcAft>
              <a:buNone/>
            </a:pPr>
            <a:r>
              <a:rPr lang="en" sz="1600"/>
              <a:t>Smooth L1 Loss: A combination of L1 and L2 loss </a:t>
            </a:r>
            <a:endParaRPr sz="1600"/>
          </a:p>
          <a:p>
            <a:pPr indent="0" lvl="0" marL="0" rtl="0" algn="l">
              <a:lnSpc>
                <a:spcPct val="115000"/>
              </a:lnSpc>
              <a:spcBef>
                <a:spcPts val="1200"/>
              </a:spcBef>
              <a:spcAft>
                <a:spcPts val="1200"/>
              </a:spcAft>
              <a:buNone/>
            </a:pPr>
            <a:r>
              <a:t/>
            </a:r>
            <a:endParaRPr sz="1600"/>
          </a:p>
        </p:txBody>
      </p:sp>
      <p:pic>
        <p:nvPicPr>
          <p:cNvPr id="189" name="Google Shape;189;p27"/>
          <p:cNvPicPr preferRelativeResize="0"/>
          <p:nvPr/>
        </p:nvPicPr>
        <p:blipFill rotWithShape="1">
          <a:blip r:embed="rId3">
            <a:alphaModFix/>
          </a:blip>
          <a:srcRect b="0" l="0" r="0" t="14486"/>
          <a:stretch/>
        </p:blipFill>
        <p:spPr>
          <a:xfrm>
            <a:off x="843800" y="4324350"/>
            <a:ext cx="2848025" cy="639950"/>
          </a:xfrm>
          <a:prstGeom prst="rect">
            <a:avLst/>
          </a:prstGeom>
          <a:noFill/>
          <a:ln>
            <a:noFill/>
          </a:ln>
        </p:spPr>
      </p:pic>
      <p:pic>
        <p:nvPicPr>
          <p:cNvPr id="190" name="Google Shape;190;p27"/>
          <p:cNvPicPr preferRelativeResize="0"/>
          <p:nvPr/>
        </p:nvPicPr>
        <p:blipFill>
          <a:blip r:embed="rId4">
            <a:alphaModFix/>
          </a:blip>
          <a:stretch>
            <a:fillRect/>
          </a:stretch>
        </p:blipFill>
        <p:spPr>
          <a:xfrm>
            <a:off x="5703625" y="3398675"/>
            <a:ext cx="2848024" cy="156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 - Rewards Calculation</a:t>
            </a:r>
            <a:endParaRPr/>
          </a:p>
        </p:txBody>
      </p:sp>
      <p:pic>
        <p:nvPicPr>
          <p:cNvPr id="196" name="Google Shape;196;p28"/>
          <p:cNvPicPr preferRelativeResize="0"/>
          <p:nvPr/>
        </p:nvPicPr>
        <p:blipFill rotWithShape="1">
          <a:blip r:embed="rId3">
            <a:alphaModFix/>
          </a:blip>
          <a:srcRect b="59855" l="2825" r="66557" t="22848"/>
          <a:stretch/>
        </p:blipFill>
        <p:spPr>
          <a:xfrm rot="-5400000">
            <a:off x="363663" y="963612"/>
            <a:ext cx="2484175" cy="2451052"/>
          </a:xfrm>
          <a:prstGeom prst="rect">
            <a:avLst/>
          </a:prstGeom>
          <a:noFill/>
          <a:ln>
            <a:noFill/>
          </a:ln>
        </p:spPr>
      </p:pic>
      <p:sp>
        <p:nvSpPr>
          <p:cNvPr id="197" name="Google Shape;197;p28"/>
          <p:cNvSpPr txBox="1"/>
          <p:nvPr>
            <p:ph idx="1" type="body"/>
          </p:nvPr>
        </p:nvSpPr>
        <p:spPr>
          <a:xfrm>
            <a:off x="5985875" y="237000"/>
            <a:ext cx="3127500" cy="380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b="1" lang="en">
                <a:solidFill>
                  <a:srgbClr val="38761D"/>
                </a:solidFill>
              </a:rPr>
              <a:t>True Bounding Box Label</a:t>
            </a:r>
            <a:endParaRPr b="1">
              <a:solidFill>
                <a:srgbClr val="38761D"/>
              </a:solidFill>
            </a:endParaRPr>
          </a:p>
        </p:txBody>
      </p:sp>
      <p:sp>
        <p:nvSpPr>
          <p:cNvPr id="198" name="Google Shape;198;p28"/>
          <p:cNvSpPr txBox="1"/>
          <p:nvPr>
            <p:ph idx="1" type="body"/>
          </p:nvPr>
        </p:nvSpPr>
        <p:spPr>
          <a:xfrm>
            <a:off x="5985875" y="543925"/>
            <a:ext cx="3127500" cy="380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b="1" lang="en">
                <a:solidFill>
                  <a:srgbClr val="FF0000"/>
                </a:solidFill>
              </a:rPr>
              <a:t>Model Predicted Bounding Box</a:t>
            </a:r>
            <a:endParaRPr b="1">
              <a:solidFill>
                <a:srgbClr val="FF0000"/>
              </a:solidFill>
            </a:endParaRPr>
          </a:p>
        </p:txBody>
      </p:sp>
      <p:sp>
        <p:nvSpPr>
          <p:cNvPr id="199" name="Google Shape;199;p28"/>
          <p:cNvSpPr txBox="1"/>
          <p:nvPr>
            <p:ph idx="1" type="body"/>
          </p:nvPr>
        </p:nvSpPr>
        <p:spPr>
          <a:xfrm>
            <a:off x="2994650" y="3431475"/>
            <a:ext cx="3209700" cy="148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State 1</a:t>
            </a:r>
            <a:endParaRPr b="1" sz="1300"/>
          </a:p>
          <a:p>
            <a:pPr indent="0" lvl="0" marL="0" rtl="0" algn="l">
              <a:lnSpc>
                <a:spcPct val="115000"/>
              </a:lnSpc>
              <a:spcBef>
                <a:spcPts val="0"/>
              </a:spcBef>
              <a:spcAft>
                <a:spcPts val="0"/>
              </a:spcAft>
              <a:buNone/>
            </a:pPr>
            <a:r>
              <a:rPr lang="en" sz="1300"/>
              <a:t>Action: move up</a:t>
            </a:r>
            <a:endParaRPr sz="1300"/>
          </a:p>
          <a:p>
            <a:pPr indent="0" lvl="0" marL="0" rtl="0" algn="l">
              <a:lnSpc>
                <a:spcPct val="115000"/>
              </a:lnSpc>
              <a:spcBef>
                <a:spcPts val="0"/>
              </a:spcBef>
              <a:spcAft>
                <a:spcPts val="0"/>
              </a:spcAft>
              <a:buNone/>
            </a:pPr>
            <a:r>
              <a:rPr lang="en" sz="1300"/>
              <a:t>Terminal: False</a:t>
            </a:r>
            <a:endParaRPr sz="1300"/>
          </a:p>
          <a:p>
            <a:pPr indent="0" lvl="0" marL="0" rtl="0" algn="l">
              <a:lnSpc>
                <a:spcPct val="115000"/>
              </a:lnSpc>
              <a:spcBef>
                <a:spcPts val="0"/>
              </a:spcBef>
              <a:spcAft>
                <a:spcPts val="0"/>
              </a:spcAft>
              <a:buNone/>
            </a:pPr>
            <a:r>
              <a:rPr lang="en" sz="1300"/>
              <a:t>Out of </a:t>
            </a:r>
            <a:r>
              <a:rPr lang="en" sz="1300"/>
              <a:t>boundary</a:t>
            </a:r>
            <a:r>
              <a:rPr lang="en" sz="1300"/>
              <a:t>: True</a:t>
            </a:r>
            <a:endParaRPr sz="1300"/>
          </a:p>
          <a:p>
            <a:pPr indent="0" lvl="0" marL="0" rtl="0" algn="l">
              <a:spcBef>
                <a:spcPts val="0"/>
              </a:spcBef>
              <a:spcAft>
                <a:spcPts val="0"/>
              </a:spcAft>
              <a:buNone/>
            </a:pPr>
            <a:r>
              <a:rPr lang="en" sz="1300"/>
              <a:t>New IoU: </a:t>
            </a:r>
            <a:r>
              <a:rPr b="1" lang="en" sz="1300"/>
              <a:t>0.569</a:t>
            </a:r>
            <a:endParaRPr b="1" sz="1300"/>
          </a:p>
          <a:p>
            <a:pPr indent="0" lvl="0" marL="0" rtl="0" algn="l">
              <a:lnSpc>
                <a:spcPct val="115000"/>
              </a:lnSpc>
              <a:spcBef>
                <a:spcPts val="0"/>
              </a:spcBef>
              <a:spcAft>
                <a:spcPts val="0"/>
              </a:spcAft>
              <a:buNone/>
            </a:pPr>
            <a:r>
              <a:rPr lang="en" sz="1300"/>
              <a:t>Rewards: </a:t>
            </a:r>
            <a:r>
              <a:rPr b="1" lang="en" sz="1300"/>
              <a:t>(0.569 - 0.554) x 100 - 10 = 5</a:t>
            </a:r>
            <a:endParaRPr b="1" sz="1300"/>
          </a:p>
        </p:txBody>
      </p:sp>
      <p:sp>
        <p:nvSpPr>
          <p:cNvPr id="200" name="Google Shape;200;p28"/>
          <p:cNvSpPr txBox="1"/>
          <p:nvPr>
            <p:ph idx="1" type="body"/>
          </p:nvPr>
        </p:nvSpPr>
        <p:spPr>
          <a:xfrm>
            <a:off x="315450" y="3431475"/>
            <a:ext cx="2624100" cy="1486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a:t>State 0</a:t>
            </a:r>
            <a:endParaRPr b="1" sz="1400"/>
          </a:p>
          <a:p>
            <a:pPr indent="0" lvl="0" marL="0" rtl="0" algn="l">
              <a:lnSpc>
                <a:spcPct val="115000"/>
              </a:lnSpc>
              <a:spcBef>
                <a:spcPts val="0"/>
              </a:spcBef>
              <a:spcAft>
                <a:spcPts val="0"/>
              </a:spcAft>
              <a:buNone/>
            </a:pPr>
            <a:r>
              <a:rPr lang="en" sz="1400"/>
              <a:t>Initial IoU: 0.554</a:t>
            </a:r>
            <a:endParaRPr sz="1400"/>
          </a:p>
          <a:p>
            <a:pPr indent="0" lvl="0" marL="0" rtl="0" algn="l">
              <a:lnSpc>
                <a:spcPct val="115000"/>
              </a:lnSpc>
              <a:spcBef>
                <a:spcPts val="0"/>
              </a:spcBef>
              <a:spcAft>
                <a:spcPts val="0"/>
              </a:spcAft>
              <a:buNone/>
            </a:pPr>
            <a:r>
              <a:rPr lang="en" sz="1400"/>
              <a:t>Terminal IoU: 0.80</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Step size: 10% x box length</a:t>
            </a:r>
            <a:endParaRPr sz="1400"/>
          </a:p>
        </p:txBody>
      </p:sp>
      <p:sp>
        <p:nvSpPr>
          <p:cNvPr id="201" name="Google Shape;201;p28"/>
          <p:cNvSpPr txBox="1"/>
          <p:nvPr>
            <p:ph idx="1" type="body"/>
          </p:nvPr>
        </p:nvSpPr>
        <p:spPr>
          <a:xfrm>
            <a:off x="6002150" y="3431475"/>
            <a:ext cx="3266700" cy="143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State 2</a:t>
            </a:r>
            <a:endParaRPr b="1" sz="1300"/>
          </a:p>
          <a:p>
            <a:pPr indent="0" lvl="0" marL="0" rtl="0" algn="l">
              <a:lnSpc>
                <a:spcPct val="115000"/>
              </a:lnSpc>
              <a:spcBef>
                <a:spcPts val="0"/>
              </a:spcBef>
              <a:spcAft>
                <a:spcPts val="0"/>
              </a:spcAft>
              <a:buNone/>
            </a:pPr>
            <a:r>
              <a:rPr lang="en" sz="1300"/>
              <a:t>Action: move left</a:t>
            </a:r>
            <a:endParaRPr sz="1300"/>
          </a:p>
          <a:p>
            <a:pPr indent="0" lvl="0" marL="0" rtl="0" algn="l">
              <a:lnSpc>
                <a:spcPct val="115000"/>
              </a:lnSpc>
              <a:spcBef>
                <a:spcPts val="0"/>
              </a:spcBef>
              <a:spcAft>
                <a:spcPts val="0"/>
              </a:spcAft>
              <a:buNone/>
            </a:pPr>
            <a:r>
              <a:rPr lang="en" sz="1300"/>
              <a:t>Terminal: False</a:t>
            </a:r>
            <a:endParaRPr sz="1300"/>
          </a:p>
          <a:p>
            <a:pPr indent="0" lvl="0" marL="0" rtl="0" algn="l">
              <a:lnSpc>
                <a:spcPct val="115000"/>
              </a:lnSpc>
              <a:spcBef>
                <a:spcPts val="0"/>
              </a:spcBef>
              <a:spcAft>
                <a:spcPts val="0"/>
              </a:spcAft>
              <a:buNone/>
            </a:pPr>
            <a:r>
              <a:rPr lang="en" sz="1300"/>
              <a:t>Out of boundary: False</a:t>
            </a:r>
            <a:endParaRPr sz="1300"/>
          </a:p>
          <a:p>
            <a:pPr indent="0" lvl="0" marL="0" rtl="0" algn="l">
              <a:spcBef>
                <a:spcPts val="0"/>
              </a:spcBef>
              <a:spcAft>
                <a:spcPts val="0"/>
              </a:spcAft>
              <a:buClr>
                <a:schemeClr val="dk1"/>
              </a:buClr>
              <a:buSzPts val="1100"/>
              <a:buFont typeface="Arial"/>
              <a:buNone/>
            </a:pPr>
            <a:r>
              <a:rPr lang="en" sz="1300"/>
              <a:t>New IoU: </a:t>
            </a:r>
            <a:r>
              <a:rPr b="1" lang="en" sz="1300"/>
              <a:t>0.610</a:t>
            </a:r>
            <a:endParaRPr b="1" sz="1300"/>
          </a:p>
          <a:p>
            <a:pPr indent="0" lvl="0" marL="0" rtl="0" algn="l">
              <a:lnSpc>
                <a:spcPct val="115000"/>
              </a:lnSpc>
              <a:spcBef>
                <a:spcPts val="0"/>
              </a:spcBef>
              <a:spcAft>
                <a:spcPts val="0"/>
              </a:spcAft>
              <a:buNone/>
            </a:pPr>
            <a:r>
              <a:rPr lang="en" sz="1300"/>
              <a:t>Rewards: </a:t>
            </a:r>
            <a:r>
              <a:rPr lang="en" sz="1300"/>
              <a:t>(</a:t>
            </a:r>
            <a:r>
              <a:rPr b="1" lang="en" sz="1300"/>
              <a:t>0.610 - 0.569) x 100  = 41</a:t>
            </a:r>
            <a:endParaRPr b="1" sz="1300"/>
          </a:p>
        </p:txBody>
      </p:sp>
      <p:pic>
        <p:nvPicPr>
          <p:cNvPr id="202" name="Google Shape;202;p28"/>
          <p:cNvPicPr preferRelativeResize="0"/>
          <p:nvPr/>
        </p:nvPicPr>
        <p:blipFill rotWithShape="1">
          <a:blip r:embed="rId3">
            <a:alphaModFix/>
          </a:blip>
          <a:srcRect b="59862" l="36381" r="33079" t="22692"/>
          <a:stretch/>
        </p:blipFill>
        <p:spPr>
          <a:xfrm rot="-5400000">
            <a:off x="3111000" y="972600"/>
            <a:ext cx="2481000" cy="2475351"/>
          </a:xfrm>
          <a:prstGeom prst="rect">
            <a:avLst/>
          </a:prstGeom>
          <a:noFill/>
          <a:ln>
            <a:noFill/>
          </a:ln>
        </p:spPr>
      </p:pic>
      <p:pic>
        <p:nvPicPr>
          <p:cNvPr id="203" name="Google Shape;203;p28"/>
          <p:cNvPicPr preferRelativeResize="0"/>
          <p:nvPr/>
        </p:nvPicPr>
        <p:blipFill rotWithShape="1">
          <a:blip r:embed="rId3">
            <a:alphaModFix/>
          </a:blip>
          <a:srcRect b="59785" l="69876" r="0" t="22762"/>
          <a:stretch/>
        </p:blipFill>
        <p:spPr>
          <a:xfrm rot="-5400000">
            <a:off x="5973288" y="978012"/>
            <a:ext cx="2453549" cy="2482726"/>
          </a:xfrm>
          <a:prstGeom prst="rect">
            <a:avLst/>
          </a:prstGeom>
          <a:noFill/>
          <a:ln>
            <a:noFill/>
          </a:ln>
        </p:spPr>
      </p:pic>
      <p:cxnSp>
        <p:nvCxnSpPr>
          <p:cNvPr id="204" name="Google Shape;204;p28"/>
          <p:cNvCxnSpPr/>
          <p:nvPr/>
        </p:nvCxnSpPr>
        <p:spPr>
          <a:xfrm flipH="1">
            <a:off x="4471550" y="451375"/>
            <a:ext cx="1501200" cy="745200"/>
          </a:xfrm>
          <a:prstGeom prst="straightConnector1">
            <a:avLst/>
          </a:prstGeom>
          <a:noFill/>
          <a:ln cap="flat" cmpd="sng" w="19050">
            <a:solidFill>
              <a:srgbClr val="38761D"/>
            </a:solidFill>
            <a:prstDash val="solid"/>
            <a:round/>
            <a:headEnd len="med" w="med" type="none"/>
            <a:tailEnd len="med" w="med" type="triangle"/>
          </a:ln>
        </p:spPr>
      </p:cxnSp>
      <p:cxnSp>
        <p:nvCxnSpPr>
          <p:cNvPr id="205" name="Google Shape;205;p28"/>
          <p:cNvCxnSpPr>
            <a:stCxn id="198" idx="1"/>
          </p:cNvCxnSpPr>
          <p:nvPr/>
        </p:nvCxnSpPr>
        <p:spPr>
          <a:xfrm flipH="1">
            <a:off x="4901975" y="734125"/>
            <a:ext cx="1083900" cy="399600"/>
          </a:xfrm>
          <a:prstGeom prst="straightConnector1">
            <a:avLst/>
          </a:prstGeom>
          <a:noFill/>
          <a:ln cap="flat" cmpd="sng" w="19050">
            <a:solidFill>
              <a:srgbClr val="FF0000"/>
            </a:solidFill>
            <a:prstDash val="solid"/>
            <a:round/>
            <a:headEnd len="med" w="med" type="none"/>
            <a:tailEnd len="med" w="med" type="triangle"/>
          </a:ln>
        </p:spPr>
      </p:cxnSp>
      <p:cxnSp>
        <p:nvCxnSpPr>
          <p:cNvPr id="206" name="Google Shape;206;p28"/>
          <p:cNvCxnSpPr/>
          <p:nvPr/>
        </p:nvCxnSpPr>
        <p:spPr>
          <a:xfrm flipH="1" rot="10800000">
            <a:off x="5163425" y="3653300"/>
            <a:ext cx="12600" cy="599400"/>
          </a:xfrm>
          <a:prstGeom prst="straightConnector1">
            <a:avLst/>
          </a:prstGeom>
          <a:noFill/>
          <a:ln cap="flat" cmpd="sng" w="19050">
            <a:solidFill>
              <a:srgbClr val="CC0000"/>
            </a:solidFill>
            <a:prstDash val="solid"/>
            <a:round/>
            <a:headEnd len="med" w="med" type="none"/>
            <a:tailEnd len="med" w="med" type="triangle"/>
          </a:ln>
        </p:spPr>
      </p:cxnSp>
      <p:cxnSp>
        <p:nvCxnSpPr>
          <p:cNvPr id="207" name="Google Shape;207;p28"/>
          <p:cNvCxnSpPr/>
          <p:nvPr/>
        </p:nvCxnSpPr>
        <p:spPr>
          <a:xfrm flipH="1" rot="5400000">
            <a:off x="7947875" y="3594825"/>
            <a:ext cx="12600" cy="599400"/>
          </a:xfrm>
          <a:prstGeom prst="straightConnector1">
            <a:avLst/>
          </a:prstGeom>
          <a:noFill/>
          <a:ln cap="flat" cmpd="sng" w="19050">
            <a:solidFill>
              <a:srgbClr val="CC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392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 - Game Trajectory</a:t>
            </a:r>
            <a:endParaRPr/>
          </a:p>
        </p:txBody>
      </p:sp>
      <p:sp>
        <p:nvSpPr>
          <p:cNvPr id="213" name="Google Shape;213;p29"/>
          <p:cNvSpPr txBox="1"/>
          <p:nvPr/>
        </p:nvSpPr>
        <p:spPr>
          <a:xfrm>
            <a:off x="789013" y="4214325"/>
            <a:ext cx="178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Axial View</a:t>
            </a:r>
            <a:endParaRPr b="1">
              <a:latin typeface="Open Sans"/>
              <a:ea typeface="Open Sans"/>
              <a:cs typeface="Open Sans"/>
              <a:sym typeface="Open Sans"/>
            </a:endParaRPr>
          </a:p>
        </p:txBody>
      </p:sp>
      <p:sp>
        <p:nvSpPr>
          <p:cNvPr id="214" name="Google Shape;214;p29"/>
          <p:cNvSpPr txBox="1"/>
          <p:nvPr/>
        </p:nvSpPr>
        <p:spPr>
          <a:xfrm>
            <a:off x="3614613" y="4214325"/>
            <a:ext cx="178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Coronal</a:t>
            </a:r>
            <a:r>
              <a:rPr b="1" lang="en">
                <a:latin typeface="Open Sans"/>
                <a:ea typeface="Open Sans"/>
                <a:cs typeface="Open Sans"/>
                <a:sym typeface="Open Sans"/>
              </a:rPr>
              <a:t> View</a:t>
            </a:r>
            <a:endParaRPr b="1">
              <a:latin typeface="Open Sans"/>
              <a:ea typeface="Open Sans"/>
              <a:cs typeface="Open Sans"/>
              <a:sym typeface="Open Sans"/>
            </a:endParaRPr>
          </a:p>
        </p:txBody>
      </p:sp>
      <p:sp>
        <p:nvSpPr>
          <p:cNvPr id="215" name="Google Shape;215;p29"/>
          <p:cNvSpPr txBox="1"/>
          <p:nvPr/>
        </p:nvSpPr>
        <p:spPr>
          <a:xfrm>
            <a:off x="6484300" y="4214325"/>
            <a:ext cx="178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Sagittal</a:t>
            </a:r>
            <a:r>
              <a:rPr b="1" lang="en">
                <a:latin typeface="Open Sans"/>
                <a:ea typeface="Open Sans"/>
                <a:cs typeface="Open Sans"/>
                <a:sym typeface="Open Sans"/>
              </a:rPr>
              <a:t> View</a:t>
            </a:r>
            <a:endParaRPr b="1">
              <a:latin typeface="Open Sans"/>
              <a:ea typeface="Open Sans"/>
              <a:cs typeface="Open Sans"/>
              <a:sym typeface="Open Sans"/>
            </a:endParaRPr>
          </a:p>
        </p:txBody>
      </p:sp>
      <p:pic>
        <p:nvPicPr>
          <p:cNvPr id="216" name="Google Shape;216;p29"/>
          <p:cNvPicPr preferRelativeResize="0"/>
          <p:nvPr/>
        </p:nvPicPr>
        <p:blipFill>
          <a:blip r:embed="rId3">
            <a:alphaModFix/>
          </a:blip>
          <a:stretch>
            <a:fillRect/>
          </a:stretch>
        </p:blipFill>
        <p:spPr>
          <a:xfrm>
            <a:off x="152400" y="1375825"/>
            <a:ext cx="3057630" cy="2838500"/>
          </a:xfrm>
          <a:prstGeom prst="rect">
            <a:avLst/>
          </a:prstGeom>
          <a:noFill/>
          <a:ln>
            <a:noFill/>
          </a:ln>
        </p:spPr>
      </p:pic>
      <p:pic>
        <p:nvPicPr>
          <p:cNvPr id="217" name="Google Shape;217;p29"/>
          <p:cNvPicPr preferRelativeResize="0"/>
          <p:nvPr/>
        </p:nvPicPr>
        <p:blipFill>
          <a:blip r:embed="rId4">
            <a:alphaModFix/>
          </a:blip>
          <a:stretch>
            <a:fillRect/>
          </a:stretch>
        </p:blipFill>
        <p:spPr>
          <a:xfrm>
            <a:off x="2983967" y="1375825"/>
            <a:ext cx="3057630" cy="2838500"/>
          </a:xfrm>
          <a:prstGeom prst="rect">
            <a:avLst/>
          </a:prstGeom>
          <a:noFill/>
          <a:ln>
            <a:noFill/>
          </a:ln>
        </p:spPr>
      </p:pic>
      <p:pic>
        <p:nvPicPr>
          <p:cNvPr id="218" name="Google Shape;218;p29"/>
          <p:cNvPicPr preferRelativeResize="0"/>
          <p:nvPr/>
        </p:nvPicPr>
        <p:blipFill>
          <a:blip r:embed="rId5">
            <a:alphaModFix/>
          </a:blip>
          <a:stretch>
            <a:fillRect/>
          </a:stretch>
        </p:blipFill>
        <p:spPr>
          <a:xfrm>
            <a:off x="5803625" y="1334937"/>
            <a:ext cx="3145750" cy="29202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pic>
        <p:nvPicPr>
          <p:cNvPr id="223" name="Google Shape;223;p30"/>
          <p:cNvPicPr preferRelativeResize="0"/>
          <p:nvPr/>
        </p:nvPicPr>
        <p:blipFill>
          <a:blip r:embed="rId3">
            <a:alphaModFix/>
          </a:blip>
          <a:stretch>
            <a:fillRect/>
          </a:stretch>
        </p:blipFill>
        <p:spPr>
          <a:xfrm>
            <a:off x="1224225" y="4335725"/>
            <a:ext cx="3690667" cy="454475"/>
          </a:xfrm>
          <a:prstGeom prst="rect">
            <a:avLst/>
          </a:prstGeom>
          <a:noFill/>
          <a:ln>
            <a:noFill/>
          </a:ln>
        </p:spPr>
      </p:pic>
      <p:pic>
        <p:nvPicPr>
          <p:cNvPr id="224" name="Google Shape;224;p30"/>
          <p:cNvPicPr preferRelativeResize="0"/>
          <p:nvPr/>
        </p:nvPicPr>
        <p:blipFill>
          <a:blip r:embed="rId4">
            <a:alphaModFix/>
          </a:blip>
          <a:stretch>
            <a:fillRect/>
          </a:stretch>
        </p:blipFill>
        <p:spPr>
          <a:xfrm>
            <a:off x="3791100" y="1348125"/>
            <a:ext cx="5429100" cy="2987592"/>
          </a:xfrm>
          <a:prstGeom prst="rect">
            <a:avLst/>
          </a:prstGeom>
          <a:noFill/>
          <a:ln>
            <a:noFill/>
          </a:ln>
        </p:spPr>
      </p:pic>
      <p:sp>
        <p:nvSpPr>
          <p:cNvPr id="225" name="Google Shape;225;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Baseline Model - Environment &amp; Agent</a:t>
            </a:r>
            <a:endParaRPr/>
          </a:p>
        </p:txBody>
      </p:sp>
      <p:sp>
        <p:nvSpPr>
          <p:cNvPr id="226" name="Google Shape;226;p30"/>
          <p:cNvSpPr txBox="1"/>
          <p:nvPr>
            <p:ph idx="1" type="body"/>
          </p:nvPr>
        </p:nvSpPr>
        <p:spPr>
          <a:xfrm>
            <a:off x="371575" y="1215700"/>
            <a:ext cx="35433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Environment:</a:t>
            </a:r>
            <a:r>
              <a:rPr lang="en" sz="1600"/>
              <a:t> the 3D CT scan</a:t>
            </a:r>
            <a:endParaRPr sz="1600"/>
          </a:p>
          <a:p>
            <a:pPr indent="0" lvl="0" marL="0" rtl="0" algn="l">
              <a:spcBef>
                <a:spcPts val="1200"/>
              </a:spcBef>
              <a:spcAft>
                <a:spcPts val="0"/>
              </a:spcAft>
              <a:buNone/>
            </a:pPr>
            <a:r>
              <a:rPr b="1" lang="en" sz="1600"/>
              <a:t>State:</a:t>
            </a:r>
            <a:r>
              <a:rPr lang="en" sz="1600"/>
              <a:t> voxel values in the current bounding box</a:t>
            </a:r>
            <a:endParaRPr sz="1600"/>
          </a:p>
          <a:p>
            <a:pPr indent="0" lvl="0" marL="0" rtl="0" algn="l">
              <a:spcBef>
                <a:spcPts val="1200"/>
              </a:spcBef>
              <a:spcAft>
                <a:spcPts val="0"/>
              </a:spcAft>
              <a:buNone/>
            </a:pPr>
            <a:r>
              <a:rPr b="1" lang="en" sz="1600"/>
              <a:t>Action:</a:t>
            </a:r>
            <a:r>
              <a:rPr lang="en" sz="1600"/>
              <a:t> 11 possible actions</a:t>
            </a:r>
            <a:endParaRPr sz="1600"/>
          </a:p>
          <a:p>
            <a:pPr indent="-330200" lvl="0" marL="457200" rtl="0" algn="l">
              <a:spcBef>
                <a:spcPts val="1200"/>
              </a:spcBef>
              <a:spcAft>
                <a:spcPts val="0"/>
              </a:spcAft>
              <a:buSzPts val="1600"/>
              <a:buChar char="●"/>
            </a:pPr>
            <a:r>
              <a:rPr lang="en" sz="1600"/>
              <a:t>Translation: x+, x-, y+, y-, z+, z-</a:t>
            </a:r>
            <a:endParaRPr sz="1600"/>
          </a:p>
          <a:p>
            <a:pPr indent="-330200" lvl="0" marL="457200" rtl="0" algn="l">
              <a:spcBef>
                <a:spcPts val="0"/>
              </a:spcBef>
              <a:spcAft>
                <a:spcPts val="0"/>
              </a:spcAft>
              <a:buSzPts val="1600"/>
              <a:buChar char="●"/>
            </a:pPr>
            <a:r>
              <a:rPr lang="en" sz="1600"/>
              <a:t>Scale: s+, s-</a:t>
            </a:r>
            <a:endParaRPr sz="1600"/>
          </a:p>
          <a:p>
            <a:pPr indent="-330200" lvl="0" marL="457200" rtl="0" algn="l">
              <a:spcBef>
                <a:spcPts val="0"/>
              </a:spcBef>
              <a:spcAft>
                <a:spcPts val="0"/>
              </a:spcAft>
              <a:buSzPts val="1600"/>
              <a:buChar char="●"/>
            </a:pPr>
            <a:r>
              <a:rPr lang="en" sz="1600"/>
              <a:t>Deformation: dx (thinner), dy (flatter), dz (taller)</a:t>
            </a:r>
            <a:endParaRPr sz="1600"/>
          </a:p>
          <a:p>
            <a:pPr indent="0" lvl="0" marL="0" rtl="0" algn="l">
              <a:spcBef>
                <a:spcPts val="1200"/>
              </a:spcBef>
              <a:spcAft>
                <a:spcPts val="1200"/>
              </a:spcAft>
              <a:buNone/>
            </a:pPr>
            <a:r>
              <a:rPr b="1" lang="en" sz="1600"/>
              <a:t>Reward:</a:t>
            </a:r>
            <a:r>
              <a:rPr lang="en" sz="1600"/>
              <a:t>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pic>
        <p:nvPicPr>
          <p:cNvPr id="231" name="Google Shape;231;p31"/>
          <p:cNvPicPr preferRelativeResize="0"/>
          <p:nvPr/>
        </p:nvPicPr>
        <p:blipFill>
          <a:blip r:embed="rId3">
            <a:alphaModFix/>
          </a:blip>
          <a:stretch>
            <a:fillRect/>
          </a:stretch>
        </p:blipFill>
        <p:spPr>
          <a:xfrm>
            <a:off x="1520050" y="4038600"/>
            <a:ext cx="6226317" cy="831300"/>
          </a:xfrm>
          <a:prstGeom prst="rect">
            <a:avLst/>
          </a:prstGeom>
          <a:noFill/>
          <a:ln>
            <a:noFill/>
          </a:ln>
        </p:spPr>
      </p:pic>
      <p:pic>
        <p:nvPicPr>
          <p:cNvPr id="232" name="Google Shape;232;p31"/>
          <p:cNvPicPr preferRelativeResize="0"/>
          <p:nvPr/>
        </p:nvPicPr>
        <p:blipFill>
          <a:blip r:embed="rId4">
            <a:alphaModFix/>
          </a:blip>
          <a:stretch>
            <a:fillRect/>
          </a:stretch>
        </p:blipFill>
        <p:spPr>
          <a:xfrm>
            <a:off x="1144099" y="966250"/>
            <a:ext cx="7069000" cy="2599100"/>
          </a:xfrm>
          <a:prstGeom prst="rect">
            <a:avLst/>
          </a:prstGeom>
          <a:noFill/>
          <a:ln>
            <a:noFill/>
          </a:ln>
        </p:spPr>
      </p:pic>
      <p:sp>
        <p:nvSpPr>
          <p:cNvPr id="233" name="Google Shape;233;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Framework</a:t>
            </a:r>
            <a:r>
              <a:rPr lang="en"/>
              <a:t> - </a:t>
            </a:r>
            <a:r>
              <a:rPr lang="en"/>
              <a:t>Deep-Q </a:t>
            </a:r>
            <a:r>
              <a:rPr lang="en"/>
              <a:t>Learning</a:t>
            </a:r>
            <a:endParaRPr/>
          </a:p>
        </p:txBody>
      </p:sp>
      <p:pic>
        <p:nvPicPr>
          <p:cNvPr id="234" name="Google Shape;234;p31"/>
          <p:cNvPicPr preferRelativeResize="0"/>
          <p:nvPr/>
        </p:nvPicPr>
        <p:blipFill>
          <a:blip r:embed="rId5">
            <a:alphaModFix/>
          </a:blip>
          <a:stretch>
            <a:fillRect/>
          </a:stretch>
        </p:blipFill>
        <p:spPr>
          <a:xfrm>
            <a:off x="2157147" y="3453225"/>
            <a:ext cx="4596078" cy="83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Background and Motivation</a:t>
            </a:r>
            <a:endParaRPr/>
          </a:p>
        </p:txBody>
      </p:sp>
      <p:sp>
        <p:nvSpPr>
          <p:cNvPr id="72" name="Google Shape;72;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t>Identifying organ location in CT scans is an important but time-consuming task for many medical tasks such as disease diagnoses. So Deep Learning algorithm may be extremely helpful to improve radiologists’ working </a:t>
            </a:r>
            <a:r>
              <a:rPr lang="en" sz="1600"/>
              <a:t>efficiency</a:t>
            </a:r>
            <a:r>
              <a:rPr lang="en" sz="1600"/>
              <a:t> if it can </a:t>
            </a:r>
            <a:r>
              <a:rPr lang="en" sz="1600"/>
              <a:t>accurately</a:t>
            </a:r>
            <a:r>
              <a:rPr lang="en" sz="1600"/>
              <a:t> localize the organ of interests as a pre-processing step.</a:t>
            </a:r>
            <a:endParaRPr sz="1600"/>
          </a:p>
          <a:p>
            <a:pPr indent="0" lvl="0" marL="0" rtl="0" algn="l">
              <a:lnSpc>
                <a:spcPct val="150000"/>
              </a:lnSpc>
              <a:spcBef>
                <a:spcPts val="1200"/>
              </a:spcBef>
              <a:spcAft>
                <a:spcPts val="0"/>
              </a:spcAft>
              <a:buNone/>
            </a:pPr>
            <a:r>
              <a:rPr lang="en" sz="1600"/>
              <a:t>Problem:</a:t>
            </a:r>
            <a:endParaRPr sz="1600"/>
          </a:p>
          <a:p>
            <a:pPr indent="-330200" lvl="0" marL="457200" rtl="0" algn="l">
              <a:lnSpc>
                <a:spcPct val="150000"/>
              </a:lnSpc>
              <a:spcBef>
                <a:spcPts val="1200"/>
              </a:spcBef>
              <a:spcAft>
                <a:spcPts val="0"/>
              </a:spcAft>
              <a:buSzPts val="1600"/>
              <a:buChar char="●"/>
            </a:pPr>
            <a:r>
              <a:rPr lang="en" sz="1600"/>
              <a:t>Most of current SOTA model require large labelled datasets</a:t>
            </a:r>
            <a:endParaRPr sz="1600"/>
          </a:p>
          <a:p>
            <a:pPr indent="-330200" lvl="0" marL="457200" rtl="0" algn="l">
              <a:lnSpc>
                <a:spcPct val="150000"/>
              </a:lnSpc>
              <a:spcBef>
                <a:spcPts val="0"/>
              </a:spcBef>
              <a:spcAft>
                <a:spcPts val="0"/>
              </a:spcAft>
              <a:buSzPts val="1600"/>
              <a:buChar char="●"/>
            </a:pPr>
            <a:r>
              <a:rPr lang="en" sz="1600"/>
              <a:t>Require the model to have relatively high accuracy before the model can be deployed in real-world situations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Baseline Model - Replay Buffer</a:t>
            </a:r>
            <a:endParaRPr/>
          </a:p>
        </p:txBody>
      </p:sp>
      <p:sp>
        <p:nvSpPr>
          <p:cNvPr id="240" name="Google Shape;240;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t>One of the </a:t>
            </a:r>
            <a:r>
              <a:rPr b="1" lang="en" sz="1600"/>
              <a:t>main advantage of using RL-based model </a:t>
            </a:r>
            <a:r>
              <a:rPr lang="en" sz="1600"/>
              <a:t>is its ability to achieve good performance with </a:t>
            </a:r>
            <a:r>
              <a:rPr lang="en" sz="1600"/>
              <a:t>limited labeled Dataset</a:t>
            </a:r>
            <a:r>
              <a:rPr lang="en" sz="1600"/>
              <a:t>. This is largely due to the use of replay buffer.</a:t>
            </a:r>
            <a:endParaRPr sz="1600"/>
          </a:p>
          <a:p>
            <a:pPr indent="-330200" lvl="0" marL="457200" rtl="0" algn="l">
              <a:lnSpc>
                <a:spcPct val="150000"/>
              </a:lnSpc>
              <a:spcBef>
                <a:spcPts val="1200"/>
              </a:spcBef>
              <a:spcAft>
                <a:spcPts val="0"/>
              </a:spcAft>
              <a:buSzPts val="1600"/>
              <a:buChar char="●"/>
            </a:pPr>
            <a:r>
              <a:rPr lang="en" sz="1600"/>
              <a:t>Stores trajectories of experiences that interact with the environment when executing a policy</a:t>
            </a:r>
            <a:endParaRPr sz="1600"/>
          </a:p>
          <a:p>
            <a:pPr indent="-330200" lvl="0" marL="457200" rtl="0" algn="l">
              <a:lnSpc>
                <a:spcPct val="150000"/>
              </a:lnSpc>
              <a:spcBef>
                <a:spcPts val="0"/>
              </a:spcBef>
              <a:spcAft>
                <a:spcPts val="0"/>
              </a:spcAft>
              <a:buSzPts val="1600"/>
              <a:buChar char="●"/>
            </a:pPr>
            <a:r>
              <a:rPr lang="en" sz="1600"/>
              <a:t>Sample these trajectory during training (possible in batch) to learn and optimize the agent’s policy </a:t>
            </a:r>
            <a:endParaRPr sz="1600"/>
          </a:p>
          <a:p>
            <a:pPr indent="-330200" lvl="0" marL="457200" rtl="0" algn="l">
              <a:lnSpc>
                <a:spcPct val="150000"/>
              </a:lnSpc>
              <a:spcBef>
                <a:spcPts val="0"/>
              </a:spcBef>
              <a:spcAft>
                <a:spcPts val="0"/>
              </a:spcAft>
              <a:buSzPts val="1600"/>
              <a:buChar char="●"/>
            </a:pPr>
            <a:r>
              <a:rPr lang="en" sz="1600"/>
              <a:t>Agents can interact with the same environment (labeled sample) many times and generate different trajectories form which it can learn</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3"/>
          <p:cNvPicPr preferRelativeResize="0"/>
          <p:nvPr/>
        </p:nvPicPr>
        <p:blipFill rotWithShape="1">
          <a:blip r:embed="rId3">
            <a:alphaModFix/>
          </a:blip>
          <a:srcRect b="6515" l="11940" r="0" t="0"/>
          <a:stretch/>
        </p:blipFill>
        <p:spPr>
          <a:xfrm>
            <a:off x="2681250" y="1134175"/>
            <a:ext cx="1999350" cy="1325925"/>
          </a:xfrm>
          <a:prstGeom prst="rect">
            <a:avLst/>
          </a:prstGeom>
          <a:noFill/>
          <a:ln>
            <a:noFill/>
          </a:ln>
        </p:spPr>
      </p:pic>
      <p:sp>
        <p:nvSpPr>
          <p:cNvPr id="246" name="Google Shape;246;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Training Config</a:t>
            </a:r>
            <a:endParaRPr/>
          </a:p>
        </p:txBody>
      </p:sp>
      <p:graphicFrame>
        <p:nvGraphicFramePr>
          <p:cNvPr id="247" name="Google Shape;247;p33"/>
          <p:cNvGraphicFramePr/>
          <p:nvPr/>
        </p:nvGraphicFramePr>
        <p:xfrm>
          <a:off x="382475" y="2626985"/>
          <a:ext cx="3000000" cy="3000000"/>
        </p:xfrm>
        <a:graphic>
          <a:graphicData uri="http://schemas.openxmlformats.org/drawingml/2006/table">
            <a:tbl>
              <a:tblPr>
                <a:noFill/>
                <a:tableStyleId>{E9799201-6248-4B85-A7BD-10918597F8B8}</a:tableStyleId>
              </a:tblPr>
              <a:tblGrid>
                <a:gridCol w="1831850"/>
                <a:gridCol w="1361650"/>
                <a:gridCol w="1108800"/>
              </a:tblGrid>
              <a:tr h="437275">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t>Baseline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t>Our Model</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800">
                <a:tc>
                  <a:txBody>
                    <a:bodyPr/>
                    <a:lstStyle/>
                    <a:p>
                      <a:pPr indent="0" lvl="0" marL="0" rtl="0" algn="l">
                        <a:spcBef>
                          <a:spcPts val="0"/>
                        </a:spcBef>
                        <a:spcAft>
                          <a:spcPts val="0"/>
                        </a:spcAft>
                        <a:buNone/>
                      </a:pPr>
                      <a:r>
                        <a:rPr lang="en"/>
                        <a:t>Training Data Size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70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24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800">
                <a:tc>
                  <a:txBody>
                    <a:bodyPr/>
                    <a:lstStyle/>
                    <a:p>
                      <a:pPr indent="0" lvl="0" marL="0" rtl="0" algn="l">
                        <a:spcBef>
                          <a:spcPts val="0"/>
                        </a:spcBef>
                        <a:spcAft>
                          <a:spcPts val="0"/>
                        </a:spcAft>
                        <a:buNone/>
                      </a:pPr>
                      <a:r>
                        <a:rPr lang="en"/>
                        <a:t>Training Epochs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4300">
                <a:tc>
                  <a:txBody>
                    <a:bodyPr/>
                    <a:lstStyle/>
                    <a:p>
                      <a:pPr indent="0" lvl="0" marL="0" rtl="0" algn="l">
                        <a:spcBef>
                          <a:spcPts val="0"/>
                        </a:spcBef>
                        <a:spcAft>
                          <a:spcPts val="0"/>
                        </a:spcAft>
                        <a:buNone/>
                      </a:pPr>
                      <a:r>
                        <a:rPr lang="en"/>
                        <a:t>Batch Size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48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2350">
                <a:tc>
                  <a:txBody>
                    <a:bodyPr/>
                    <a:lstStyle/>
                    <a:p>
                      <a:pPr indent="0" lvl="0" marL="0" rtl="0" algn="l">
                        <a:spcBef>
                          <a:spcPts val="0"/>
                        </a:spcBef>
                        <a:spcAft>
                          <a:spcPts val="0"/>
                        </a:spcAft>
                        <a:buNone/>
                      </a:pPr>
                      <a:r>
                        <a:rPr lang="en"/>
                        <a:t>Replay Buffer Size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14,000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48" name="Google Shape;248;p33"/>
          <p:cNvSpPr txBox="1"/>
          <p:nvPr/>
        </p:nvSpPr>
        <p:spPr>
          <a:xfrm>
            <a:off x="311700" y="1160100"/>
            <a:ext cx="2664000" cy="12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Open Sans"/>
                <a:ea typeface="Open Sans"/>
                <a:cs typeface="Open Sans"/>
                <a:sym typeface="Open Sans"/>
              </a:rPr>
              <a:t>Optimizer</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AdamW</a:t>
            </a:r>
            <a:endParaRPr>
              <a:latin typeface="Open Sans"/>
              <a:ea typeface="Open Sans"/>
              <a:cs typeface="Open Sans"/>
              <a:sym typeface="Open Sans"/>
            </a:endParaRPr>
          </a:p>
          <a:p>
            <a:pPr indent="0" lvl="0" marL="0" rtl="0" algn="l">
              <a:lnSpc>
                <a:spcPct val="115000"/>
              </a:lnSpc>
              <a:spcBef>
                <a:spcPts val="0"/>
              </a:spcBef>
              <a:spcAft>
                <a:spcPts val="0"/>
              </a:spcAft>
              <a:buNone/>
            </a:pPr>
            <a:r>
              <a:rPr b="1" lang="en">
                <a:latin typeface="Open Sans"/>
                <a:ea typeface="Open Sans"/>
                <a:cs typeface="Open Sans"/>
                <a:sym typeface="Open Sans"/>
              </a:rPr>
              <a:t>Learning Rate Scheduler</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Cyclic Annealing</a:t>
            </a:r>
            <a:endParaRPr>
              <a:latin typeface="Open Sans"/>
              <a:ea typeface="Open Sans"/>
              <a:cs typeface="Open Sans"/>
              <a:sym typeface="Open Sans"/>
            </a:endParaRPr>
          </a:p>
        </p:txBody>
      </p:sp>
      <p:pic>
        <p:nvPicPr>
          <p:cNvPr id="249" name="Google Shape;249;p33"/>
          <p:cNvPicPr preferRelativeResize="0"/>
          <p:nvPr/>
        </p:nvPicPr>
        <p:blipFill>
          <a:blip r:embed="rId4">
            <a:alphaModFix/>
          </a:blip>
          <a:stretch>
            <a:fillRect/>
          </a:stretch>
        </p:blipFill>
        <p:spPr>
          <a:xfrm>
            <a:off x="4768288" y="2061075"/>
            <a:ext cx="3911600" cy="2817150"/>
          </a:xfrm>
          <a:prstGeom prst="rect">
            <a:avLst/>
          </a:prstGeom>
          <a:noFill/>
          <a:ln>
            <a:noFill/>
          </a:ln>
        </p:spPr>
      </p:pic>
      <p:sp>
        <p:nvSpPr>
          <p:cNvPr id="250" name="Google Shape;250;p33"/>
          <p:cNvSpPr txBox="1"/>
          <p:nvPr/>
        </p:nvSpPr>
        <p:spPr>
          <a:xfrm>
            <a:off x="4572000" y="378900"/>
            <a:ext cx="4353300" cy="1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Open Sans"/>
                <a:ea typeface="Open Sans"/>
                <a:cs typeface="Open Sans"/>
                <a:sym typeface="Open Sans"/>
              </a:rPr>
              <a:t>Epsilon</a:t>
            </a:r>
            <a:r>
              <a:rPr lang="en">
                <a:latin typeface="Open Sans"/>
                <a:ea typeface="Open Sans"/>
                <a:cs typeface="Open Sans"/>
                <a:sym typeface="Open Sans"/>
              </a:rPr>
              <a:t>: controls the </a:t>
            </a:r>
            <a:r>
              <a:rPr lang="en">
                <a:latin typeface="Open Sans"/>
                <a:ea typeface="Open Sans"/>
                <a:cs typeface="Open Sans"/>
                <a:sym typeface="Open Sans"/>
              </a:rPr>
              <a:t>probability</a:t>
            </a:r>
            <a:r>
              <a:rPr lang="en">
                <a:latin typeface="Open Sans"/>
                <a:ea typeface="Open Sans"/>
                <a:cs typeface="Open Sans"/>
                <a:sym typeface="Open Sans"/>
              </a:rPr>
              <a:t> of random action vs. best action</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Exponential decay to transition from </a:t>
            </a:r>
            <a:r>
              <a:rPr lang="en">
                <a:solidFill>
                  <a:schemeClr val="dk1"/>
                </a:solidFill>
                <a:latin typeface="Open Sans"/>
                <a:ea typeface="Open Sans"/>
                <a:cs typeface="Open Sans"/>
                <a:sym typeface="Open Sans"/>
              </a:rPr>
              <a:t>exploration to exploitation</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Accelerate the decay to allow for more exploitation as the model gets more training</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11700" y="2397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Performance</a:t>
            </a:r>
            <a:endParaRPr/>
          </a:p>
        </p:txBody>
      </p:sp>
      <p:pic>
        <p:nvPicPr>
          <p:cNvPr id="256" name="Google Shape;256;p34"/>
          <p:cNvPicPr preferRelativeResize="0"/>
          <p:nvPr/>
        </p:nvPicPr>
        <p:blipFill>
          <a:blip r:embed="rId3">
            <a:alphaModFix/>
          </a:blip>
          <a:stretch>
            <a:fillRect/>
          </a:stretch>
        </p:blipFill>
        <p:spPr>
          <a:xfrm>
            <a:off x="5023800" y="2213850"/>
            <a:ext cx="3220675" cy="2284050"/>
          </a:xfrm>
          <a:prstGeom prst="rect">
            <a:avLst/>
          </a:prstGeom>
          <a:noFill/>
          <a:ln>
            <a:noFill/>
          </a:ln>
        </p:spPr>
      </p:pic>
      <p:pic>
        <p:nvPicPr>
          <p:cNvPr id="257" name="Google Shape;257;p34"/>
          <p:cNvPicPr preferRelativeResize="0"/>
          <p:nvPr/>
        </p:nvPicPr>
        <p:blipFill rotWithShape="1">
          <a:blip r:embed="rId4">
            <a:alphaModFix/>
          </a:blip>
          <a:srcRect b="6050" l="0" r="0" t="0"/>
          <a:stretch/>
        </p:blipFill>
        <p:spPr>
          <a:xfrm>
            <a:off x="5070913" y="78425"/>
            <a:ext cx="3139562" cy="2135425"/>
          </a:xfrm>
          <a:prstGeom prst="rect">
            <a:avLst/>
          </a:prstGeom>
          <a:noFill/>
          <a:ln>
            <a:noFill/>
          </a:ln>
        </p:spPr>
      </p:pic>
      <p:sp>
        <p:nvSpPr>
          <p:cNvPr id="258" name="Google Shape;258;p34"/>
          <p:cNvSpPr txBox="1"/>
          <p:nvPr/>
        </p:nvSpPr>
        <p:spPr>
          <a:xfrm>
            <a:off x="363450" y="994825"/>
            <a:ext cx="45480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Open Sans"/>
                <a:ea typeface="Open Sans"/>
                <a:cs typeface="Open Sans"/>
                <a:sym typeface="Open Sans"/>
              </a:rPr>
              <a:t>Baseline Test IoU </a:t>
            </a:r>
            <a:r>
              <a:rPr lang="en">
                <a:solidFill>
                  <a:schemeClr val="dk1"/>
                </a:solidFill>
                <a:latin typeface="Open Sans"/>
                <a:ea typeface="Open Sans"/>
                <a:cs typeface="Open Sans"/>
                <a:sym typeface="Open Sans"/>
              </a:rPr>
              <a:t>(30 epochs)</a:t>
            </a:r>
            <a:r>
              <a:rPr lang="en">
                <a:latin typeface="Open Sans"/>
                <a:ea typeface="Open Sans"/>
                <a:cs typeface="Open Sans"/>
                <a:sym typeface="Open Sans"/>
              </a:rPr>
              <a:t>: 0.80 </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
                <a:latin typeface="Open Sans"/>
                <a:ea typeface="Open Sans"/>
                <a:cs typeface="Open Sans"/>
                <a:sym typeface="Open Sans"/>
              </a:rPr>
              <a:t>Our Model Validation IoU (8 epochs): 0.59</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
                <a:latin typeface="Open Sans"/>
                <a:ea typeface="Open Sans"/>
                <a:cs typeface="Open Sans"/>
                <a:sym typeface="Open Sans"/>
              </a:rPr>
              <a:t>Our Model Test IoU </a:t>
            </a:r>
            <a:r>
              <a:rPr lang="en">
                <a:solidFill>
                  <a:schemeClr val="dk1"/>
                </a:solidFill>
                <a:latin typeface="Open Sans"/>
                <a:ea typeface="Open Sans"/>
                <a:cs typeface="Open Sans"/>
                <a:sym typeface="Open Sans"/>
              </a:rPr>
              <a:t>(8 epochs)</a:t>
            </a:r>
            <a:r>
              <a:rPr lang="en">
                <a:latin typeface="Open Sans"/>
                <a:ea typeface="Open Sans"/>
                <a:cs typeface="Open Sans"/>
                <a:sym typeface="Open Sans"/>
              </a:rPr>
              <a:t>: 0.56</a:t>
            </a:r>
            <a:endParaRPr>
              <a:latin typeface="Open Sans"/>
              <a:ea typeface="Open Sans"/>
              <a:cs typeface="Open Sans"/>
              <a:sym typeface="Open Sans"/>
            </a:endParaRPr>
          </a:p>
        </p:txBody>
      </p:sp>
      <p:sp>
        <p:nvSpPr>
          <p:cNvPr id="259" name="Google Shape;259;p34"/>
          <p:cNvSpPr txBox="1"/>
          <p:nvPr/>
        </p:nvSpPr>
        <p:spPr>
          <a:xfrm>
            <a:off x="334675" y="4357975"/>
            <a:ext cx="828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CC0000"/>
                </a:solidFill>
                <a:latin typeface="Open Sans"/>
                <a:ea typeface="Open Sans"/>
                <a:cs typeface="Open Sans"/>
                <a:sym typeface="Open Sans"/>
              </a:rPr>
              <a:t>We expect the model performance to continue increasing with more training since the IoU score and rewards is clearly not converging after 8 epochs of training.</a:t>
            </a:r>
            <a:endParaRPr b="1" sz="1500">
              <a:solidFill>
                <a:srgbClr val="CC0000"/>
              </a:solidFill>
              <a:latin typeface="Open Sans"/>
              <a:ea typeface="Open Sans"/>
              <a:cs typeface="Open Sans"/>
              <a:sym typeface="Open Sans"/>
            </a:endParaRPr>
          </a:p>
        </p:txBody>
      </p:sp>
      <p:pic>
        <p:nvPicPr>
          <p:cNvPr id="260" name="Google Shape;260;p34"/>
          <p:cNvPicPr preferRelativeResize="0"/>
          <p:nvPr/>
        </p:nvPicPr>
        <p:blipFill>
          <a:blip r:embed="rId5">
            <a:alphaModFix/>
          </a:blip>
          <a:stretch>
            <a:fillRect/>
          </a:stretch>
        </p:blipFill>
        <p:spPr>
          <a:xfrm>
            <a:off x="363450" y="2041525"/>
            <a:ext cx="3548651" cy="2421525"/>
          </a:xfrm>
          <a:prstGeom prst="rect">
            <a:avLst/>
          </a:prstGeom>
          <a:noFill/>
          <a:ln>
            <a:noFill/>
          </a:ln>
        </p:spPr>
      </p:pic>
      <p:cxnSp>
        <p:nvCxnSpPr>
          <p:cNvPr id="261" name="Google Shape;261;p34"/>
          <p:cNvCxnSpPr/>
          <p:nvPr/>
        </p:nvCxnSpPr>
        <p:spPr>
          <a:xfrm flipH="1">
            <a:off x="2963850" y="2841725"/>
            <a:ext cx="453300" cy="9600"/>
          </a:xfrm>
          <a:prstGeom prst="straightConnector1">
            <a:avLst/>
          </a:prstGeom>
          <a:noFill/>
          <a:ln cap="flat" cmpd="sng" w="19050">
            <a:solidFill>
              <a:srgbClr val="CC0000"/>
            </a:solidFill>
            <a:prstDash val="solid"/>
            <a:round/>
            <a:headEnd len="med" w="med" type="none"/>
            <a:tailEnd len="med" w="med" type="triangle"/>
          </a:ln>
        </p:spPr>
      </p:cxnSp>
      <p:sp>
        <p:nvSpPr>
          <p:cNvPr id="262" name="Google Shape;262;p34"/>
          <p:cNvSpPr txBox="1"/>
          <p:nvPr/>
        </p:nvSpPr>
        <p:spPr>
          <a:xfrm>
            <a:off x="3470475" y="2523275"/>
            <a:ext cx="173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CC0000"/>
                </a:solidFill>
                <a:latin typeface="Open Sans"/>
                <a:ea typeface="Open Sans"/>
                <a:cs typeface="Open Sans"/>
                <a:sym typeface="Open Sans"/>
              </a:rPr>
              <a:t>Generalize well to test dataset</a:t>
            </a:r>
            <a:endParaRPr b="1" sz="1500">
              <a:solidFill>
                <a:srgbClr val="CC000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blip>
          <a:stretch>
            <a:fillRect/>
          </a:stretch>
        </p:blipFill>
        <p:spPr>
          <a:xfrm>
            <a:off x="6458500" y="2962282"/>
            <a:ext cx="2032351" cy="2038444"/>
          </a:xfrm>
          <a:prstGeom prst="rect">
            <a:avLst/>
          </a:prstGeom>
          <a:noFill/>
          <a:ln>
            <a:noFill/>
          </a:ln>
        </p:spPr>
      </p:pic>
      <p:pic>
        <p:nvPicPr>
          <p:cNvPr id="268" name="Google Shape;268;p35"/>
          <p:cNvPicPr preferRelativeResize="0"/>
          <p:nvPr/>
        </p:nvPicPr>
        <p:blipFill>
          <a:blip r:embed="rId4">
            <a:alphaModFix/>
          </a:blip>
          <a:stretch>
            <a:fillRect/>
          </a:stretch>
        </p:blipFill>
        <p:spPr>
          <a:xfrm>
            <a:off x="4263162" y="2968687"/>
            <a:ext cx="2001276" cy="2025622"/>
          </a:xfrm>
          <a:prstGeom prst="rect">
            <a:avLst/>
          </a:prstGeom>
          <a:noFill/>
          <a:ln>
            <a:noFill/>
          </a:ln>
        </p:spPr>
      </p:pic>
      <p:pic>
        <p:nvPicPr>
          <p:cNvPr id="269" name="Google Shape;269;p35"/>
          <p:cNvPicPr preferRelativeResize="0"/>
          <p:nvPr/>
        </p:nvPicPr>
        <p:blipFill>
          <a:blip r:embed="rId5">
            <a:alphaModFix/>
          </a:blip>
          <a:stretch>
            <a:fillRect/>
          </a:stretch>
        </p:blipFill>
        <p:spPr>
          <a:xfrm>
            <a:off x="1963513" y="2949925"/>
            <a:ext cx="2076300" cy="2088775"/>
          </a:xfrm>
          <a:prstGeom prst="rect">
            <a:avLst/>
          </a:prstGeom>
          <a:noFill/>
          <a:ln>
            <a:noFill/>
          </a:ln>
        </p:spPr>
      </p:pic>
      <p:pic>
        <p:nvPicPr>
          <p:cNvPr id="270" name="Google Shape;270;p35"/>
          <p:cNvPicPr preferRelativeResize="0"/>
          <p:nvPr/>
        </p:nvPicPr>
        <p:blipFill>
          <a:blip r:embed="rId6">
            <a:alphaModFix/>
          </a:blip>
          <a:stretch>
            <a:fillRect/>
          </a:stretch>
        </p:blipFill>
        <p:spPr>
          <a:xfrm>
            <a:off x="1963513" y="885850"/>
            <a:ext cx="2076300" cy="2082499"/>
          </a:xfrm>
          <a:prstGeom prst="rect">
            <a:avLst/>
          </a:prstGeom>
          <a:noFill/>
          <a:ln>
            <a:noFill/>
          </a:ln>
        </p:spPr>
      </p:pic>
      <p:pic>
        <p:nvPicPr>
          <p:cNvPr id="271" name="Google Shape;271;p35"/>
          <p:cNvPicPr preferRelativeResize="0"/>
          <p:nvPr/>
        </p:nvPicPr>
        <p:blipFill>
          <a:blip r:embed="rId7">
            <a:alphaModFix/>
          </a:blip>
          <a:stretch>
            <a:fillRect/>
          </a:stretch>
        </p:blipFill>
        <p:spPr>
          <a:xfrm>
            <a:off x="4247637" y="885855"/>
            <a:ext cx="2032350" cy="2056846"/>
          </a:xfrm>
          <a:prstGeom prst="rect">
            <a:avLst/>
          </a:prstGeom>
          <a:noFill/>
          <a:ln>
            <a:noFill/>
          </a:ln>
        </p:spPr>
      </p:pic>
      <p:pic>
        <p:nvPicPr>
          <p:cNvPr id="272" name="Google Shape;272;p35"/>
          <p:cNvPicPr preferRelativeResize="0"/>
          <p:nvPr/>
        </p:nvPicPr>
        <p:blipFill>
          <a:blip r:embed="rId8">
            <a:alphaModFix/>
          </a:blip>
          <a:stretch>
            <a:fillRect/>
          </a:stretch>
        </p:blipFill>
        <p:spPr>
          <a:xfrm>
            <a:off x="6489563" y="885850"/>
            <a:ext cx="2001288" cy="2056849"/>
          </a:xfrm>
          <a:prstGeom prst="rect">
            <a:avLst/>
          </a:prstGeom>
          <a:noFill/>
          <a:ln>
            <a:noFill/>
          </a:ln>
        </p:spPr>
      </p:pic>
      <p:sp>
        <p:nvSpPr>
          <p:cNvPr id="273" name="Google Shape;273;p35"/>
          <p:cNvSpPr txBox="1"/>
          <p:nvPr>
            <p:ph type="title"/>
          </p:nvPr>
        </p:nvSpPr>
        <p:spPr>
          <a:xfrm>
            <a:off x="311700" y="873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 Bounding Box Prediction</a:t>
            </a:r>
            <a:endParaRPr/>
          </a:p>
        </p:txBody>
      </p:sp>
      <p:sp>
        <p:nvSpPr>
          <p:cNvPr id="274" name="Google Shape;274;p35"/>
          <p:cNvSpPr txBox="1"/>
          <p:nvPr/>
        </p:nvSpPr>
        <p:spPr>
          <a:xfrm>
            <a:off x="263275" y="1344650"/>
            <a:ext cx="1476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Open Sans"/>
                <a:ea typeface="Open Sans"/>
                <a:cs typeface="Open Sans"/>
                <a:sym typeface="Open Sans"/>
              </a:rPr>
              <a:t>Best Example</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
                <a:latin typeface="Open Sans"/>
                <a:ea typeface="Open Sans"/>
                <a:cs typeface="Open Sans"/>
                <a:sym typeface="Open Sans"/>
              </a:rPr>
              <a:t>Image 21</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
                <a:latin typeface="Open Sans"/>
                <a:ea typeface="Open Sans"/>
                <a:cs typeface="Open Sans"/>
                <a:sym typeface="Open Sans"/>
              </a:rPr>
              <a:t>IoU Score: </a:t>
            </a:r>
            <a:r>
              <a:rPr b="1" lang="en">
                <a:latin typeface="Open Sans"/>
                <a:ea typeface="Open Sans"/>
                <a:cs typeface="Open Sans"/>
                <a:sym typeface="Open Sans"/>
              </a:rPr>
              <a:t>0.79</a:t>
            </a:r>
            <a:endParaRPr b="1">
              <a:latin typeface="Open Sans"/>
              <a:ea typeface="Open Sans"/>
              <a:cs typeface="Open Sans"/>
              <a:sym typeface="Open Sans"/>
            </a:endParaRPr>
          </a:p>
        </p:txBody>
      </p:sp>
      <p:sp>
        <p:nvSpPr>
          <p:cNvPr id="275" name="Google Shape;275;p35"/>
          <p:cNvSpPr txBox="1"/>
          <p:nvPr/>
        </p:nvSpPr>
        <p:spPr>
          <a:xfrm>
            <a:off x="311700" y="3358850"/>
            <a:ext cx="17100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Open Sans"/>
                <a:ea typeface="Open Sans"/>
                <a:cs typeface="Open Sans"/>
                <a:sym typeface="Open Sans"/>
              </a:rPr>
              <a:t>Worst</a:t>
            </a:r>
            <a:r>
              <a:rPr lang="en">
                <a:latin typeface="Open Sans"/>
                <a:ea typeface="Open Sans"/>
                <a:cs typeface="Open Sans"/>
                <a:sym typeface="Open Sans"/>
              </a:rPr>
              <a:t> Example</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
                <a:latin typeface="Open Sans"/>
                <a:ea typeface="Open Sans"/>
                <a:cs typeface="Open Sans"/>
                <a:sym typeface="Open Sans"/>
              </a:rPr>
              <a:t>Image 15</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
                <a:latin typeface="Open Sans"/>
                <a:ea typeface="Open Sans"/>
                <a:cs typeface="Open Sans"/>
                <a:sym typeface="Open Sans"/>
              </a:rPr>
              <a:t>IoU Score: </a:t>
            </a:r>
            <a:r>
              <a:rPr b="1" lang="en">
                <a:latin typeface="Open Sans"/>
                <a:ea typeface="Open Sans"/>
                <a:cs typeface="Open Sans"/>
                <a:sym typeface="Open Sans"/>
              </a:rPr>
              <a:t>0.426</a:t>
            </a:r>
            <a:endParaRPr b="1">
              <a:latin typeface="Open Sans"/>
              <a:ea typeface="Open Sans"/>
              <a:cs typeface="Open Sans"/>
              <a:sym typeface="Open Sans"/>
            </a:endParaRPr>
          </a:p>
        </p:txBody>
      </p:sp>
      <p:sp>
        <p:nvSpPr>
          <p:cNvPr id="276" name="Google Shape;276;p35"/>
          <p:cNvSpPr txBox="1"/>
          <p:nvPr>
            <p:ph idx="1" type="body"/>
          </p:nvPr>
        </p:nvSpPr>
        <p:spPr>
          <a:xfrm>
            <a:off x="6138275" y="160800"/>
            <a:ext cx="3127500" cy="380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b="1" lang="en">
                <a:solidFill>
                  <a:srgbClr val="38761D"/>
                </a:solidFill>
              </a:rPr>
              <a:t>True Bounding Box Label</a:t>
            </a:r>
            <a:endParaRPr b="1">
              <a:solidFill>
                <a:srgbClr val="38761D"/>
              </a:solidFill>
            </a:endParaRPr>
          </a:p>
        </p:txBody>
      </p:sp>
      <p:sp>
        <p:nvSpPr>
          <p:cNvPr id="277" name="Google Shape;277;p35"/>
          <p:cNvSpPr txBox="1"/>
          <p:nvPr>
            <p:ph idx="1" type="body"/>
          </p:nvPr>
        </p:nvSpPr>
        <p:spPr>
          <a:xfrm>
            <a:off x="6138275" y="467725"/>
            <a:ext cx="3127500" cy="380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b="1" lang="en">
                <a:solidFill>
                  <a:srgbClr val="FF0000"/>
                </a:solidFill>
              </a:rPr>
              <a:t>Model Predicted Bounding Box</a:t>
            </a:r>
            <a:endParaRPr b="1">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b="0" l="0" r="921" t="0"/>
          <a:stretch/>
        </p:blipFill>
        <p:spPr>
          <a:xfrm>
            <a:off x="5695290" y="2658182"/>
            <a:ext cx="2032351" cy="2057400"/>
          </a:xfrm>
          <a:prstGeom prst="rect">
            <a:avLst/>
          </a:prstGeom>
          <a:noFill/>
          <a:ln>
            <a:noFill/>
          </a:ln>
        </p:spPr>
      </p:pic>
      <p:pic>
        <p:nvPicPr>
          <p:cNvPr id="283" name="Google Shape;283;p36"/>
          <p:cNvPicPr preferRelativeResize="0"/>
          <p:nvPr/>
        </p:nvPicPr>
        <p:blipFill>
          <a:blip r:embed="rId4">
            <a:alphaModFix/>
          </a:blip>
          <a:stretch>
            <a:fillRect/>
          </a:stretch>
        </p:blipFill>
        <p:spPr>
          <a:xfrm>
            <a:off x="3455010" y="2658556"/>
            <a:ext cx="2029968" cy="2057401"/>
          </a:xfrm>
          <a:prstGeom prst="rect">
            <a:avLst/>
          </a:prstGeom>
          <a:noFill/>
          <a:ln>
            <a:noFill/>
          </a:ln>
        </p:spPr>
      </p:pic>
      <p:pic>
        <p:nvPicPr>
          <p:cNvPr id="284" name="Google Shape;284;p36"/>
          <p:cNvPicPr preferRelativeResize="0"/>
          <p:nvPr/>
        </p:nvPicPr>
        <p:blipFill>
          <a:blip r:embed="rId5">
            <a:alphaModFix/>
          </a:blip>
          <a:stretch>
            <a:fillRect/>
          </a:stretch>
        </p:blipFill>
        <p:spPr>
          <a:xfrm>
            <a:off x="1210500" y="2658556"/>
            <a:ext cx="2032351" cy="2057401"/>
          </a:xfrm>
          <a:prstGeom prst="rect">
            <a:avLst/>
          </a:prstGeom>
          <a:noFill/>
          <a:ln>
            <a:noFill/>
          </a:ln>
        </p:spPr>
      </p:pic>
      <p:pic>
        <p:nvPicPr>
          <p:cNvPr id="285" name="Google Shape;285;p36"/>
          <p:cNvPicPr preferRelativeResize="0"/>
          <p:nvPr/>
        </p:nvPicPr>
        <p:blipFill>
          <a:blip r:embed="rId6">
            <a:alphaModFix/>
          </a:blip>
          <a:stretch>
            <a:fillRect/>
          </a:stretch>
        </p:blipFill>
        <p:spPr>
          <a:xfrm>
            <a:off x="1214730" y="581750"/>
            <a:ext cx="2029968" cy="2057400"/>
          </a:xfrm>
          <a:prstGeom prst="rect">
            <a:avLst/>
          </a:prstGeom>
          <a:noFill/>
          <a:ln>
            <a:noFill/>
          </a:ln>
        </p:spPr>
      </p:pic>
      <p:pic>
        <p:nvPicPr>
          <p:cNvPr id="286" name="Google Shape;286;p36"/>
          <p:cNvPicPr preferRelativeResize="0"/>
          <p:nvPr/>
        </p:nvPicPr>
        <p:blipFill>
          <a:blip r:embed="rId7">
            <a:alphaModFix/>
          </a:blip>
          <a:stretch>
            <a:fillRect/>
          </a:stretch>
        </p:blipFill>
        <p:spPr>
          <a:xfrm>
            <a:off x="3450687" y="581755"/>
            <a:ext cx="2032350" cy="2056846"/>
          </a:xfrm>
          <a:prstGeom prst="rect">
            <a:avLst/>
          </a:prstGeom>
          <a:noFill/>
          <a:ln>
            <a:noFill/>
          </a:ln>
        </p:spPr>
      </p:pic>
      <p:pic>
        <p:nvPicPr>
          <p:cNvPr id="287" name="Google Shape;287;p36"/>
          <p:cNvPicPr preferRelativeResize="0"/>
          <p:nvPr/>
        </p:nvPicPr>
        <p:blipFill>
          <a:blip r:embed="rId8">
            <a:alphaModFix/>
          </a:blip>
          <a:stretch>
            <a:fillRect/>
          </a:stretch>
        </p:blipFill>
        <p:spPr>
          <a:xfrm>
            <a:off x="5692613" y="581750"/>
            <a:ext cx="2029969" cy="2056849"/>
          </a:xfrm>
          <a:prstGeom prst="rect">
            <a:avLst/>
          </a:prstGeom>
          <a:noFill/>
          <a:ln>
            <a:noFill/>
          </a:ln>
        </p:spPr>
      </p:pic>
      <p:sp>
        <p:nvSpPr>
          <p:cNvPr id="288" name="Google Shape;288;p36"/>
          <p:cNvSpPr txBox="1"/>
          <p:nvPr/>
        </p:nvSpPr>
        <p:spPr>
          <a:xfrm>
            <a:off x="829550" y="1410350"/>
            <a:ext cx="1476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Open Sans"/>
                <a:ea typeface="Open Sans"/>
                <a:cs typeface="Open Sans"/>
                <a:sym typeface="Open Sans"/>
              </a:rPr>
              <a:t>a)</a:t>
            </a:r>
            <a:endParaRPr b="1" sz="1200">
              <a:latin typeface="Open Sans"/>
              <a:ea typeface="Open Sans"/>
              <a:cs typeface="Open Sans"/>
              <a:sym typeface="Open Sans"/>
            </a:endParaRPr>
          </a:p>
        </p:txBody>
      </p:sp>
      <p:sp>
        <p:nvSpPr>
          <p:cNvPr id="289" name="Google Shape;289;p36"/>
          <p:cNvSpPr txBox="1"/>
          <p:nvPr/>
        </p:nvSpPr>
        <p:spPr>
          <a:xfrm>
            <a:off x="829550" y="3487150"/>
            <a:ext cx="1710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Open Sans"/>
                <a:ea typeface="Open Sans"/>
                <a:cs typeface="Open Sans"/>
                <a:sym typeface="Open Sans"/>
              </a:rPr>
              <a:t>b)</a:t>
            </a:r>
            <a:endParaRPr b="1" sz="12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Baseline Model Performance - Original Paper</a:t>
            </a:r>
            <a:endParaRPr/>
          </a:p>
        </p:txBody>
      </p:sp>
      <p:pic>
        <p:nvPicPr>
          <p:cNvPr id="295" name="Google Shape;295;p37"/>
          <p:cNvPicPr preferRelativeResize="0"/>
          <p:nvPr/>
        </p:nvPicPr>
        <p:blipFill rotWithShape="1">
          <a:blip r:embed="rId3">
            <a:alphaModFix/>
          </a:blip>
          <a:srcRect b="0" l="0" r="49402" t="0"/>
          <a:stretch/>
        </p:blipFill>
        <p:spPr>
          <a:xfrm>
            <a:off x="264250" y="1230600"/>
            <a:ext cx="4260301" cy="2743300"/>
          </a:xfrm>
          <a:prstGeom prst="rect">
            <a:avLst/>
          </a:prstGeom>
          <a:noFill/>
          <a:ln>
            <a:noFill/>
          </a:ln>
        </p:spPr>
      </p:pic>
      <p:pic>
        <p:nvPicPr>
          <p:cNvPr id="296" name="Google Shape;296;p37"/>
          <p:cNvPicPr preferRelativeResize="0"/>
          <p:nvPr/>
        </p:nvPicPr>
        <p:blipFill>
          <a:blip r:embed="rId4">
            <a:alphaModFix/>
          </a:blip>
          <a:stretch>
            <a:fillRect/>
          </a:stretch>
        </p:blipFill>
        <p:spPr>
          <a:xfrm>
            <a:off x="547138" y="4057275"/>
            <a:ext cx="7949325" cy="831300"/>
          </a:xfrm>
          <a:prstGeom prst="rect">
            <a:avLst/>
          </a:prstGeom>
          <a:noFill/>
          <a:ln>
            <a:noFill/>
          </a:ln>
        </p:spPr>
      </p:pic>
      <p:pic>
        <p:nvPicPr>
          <p:cNvPr id="297" name="Google Shape;297;p37"/>
          <p:cNvPicPr preferRelativeResize="0"/>
          <p:nvPr/>
        </p:nvPicPr>
        <p:blipFill>
          <a:blip r:embed="rId5">
            <a:alphaModFix/>
          </a:blip>
          <a:stretch>
            <a:fillRect/>
          </a:stretch>
        </p:blipFill>
        <p:spPr>
          <a:xfrm>
            <a:off x="4643475" y="1639875"/>
            <a:ext cx="4260299" cy="20742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Limitation &amp; Future Direction</a:t>
            </a:r>
            <a:endParaRPr/>
          </a:p>
        </p:txBody>
      </p:sp>
      <p:sp>
        <p:nvSpPr>
          <p:cNvPr id="303" name="Google Shape;303;p38"/>
          <p:cNvSpPr txBox="1"/>
          <p:nvPr>
            <p:ph idx="1" type="body"/>
          </p:nvPr>
        </p:nvSpPr>
        <p:spPr>
          <a:xfrm>
            <a:off x="311700" y="1147225"/>
            <a:ext cx="8743500" cy="3817800"/>
          </a:xfrm>
          <a:prstGeom prst="rect">
            <a:avLst/>
          </a:prstGeom>
        </p:spPr>
        <p:txBody>
          <a:bodyPr anchorCtr="0" anchor="t" bIns="91425" lIns="91425" spcFirstLastPara="1" rIns="91425" wrap="square" tIns="91425">
            <a:normAutofit/>
          </a:bodyPr>
          <a:lstStyle/>
          <a:p>
            <a:pPr indent="0" lvl="0" marL="0" rtl="0" algn="l">
              <a:lnSpc>
                <a:spcPct val="115000"/>
              </a:lnSpc>
              <a:spcBef>
                <a:spcPts val="1000"/>
              </a:spcBef>
              <a:spcAft>
                <a:spcPts val="0"/>
              </a:spcAft>
              <a:buNone/>
            </a:pPr>
            <a:r>
              <a:rPr b="1" lang="en" sz="1500"/>
              <a:t>Limitation</a:t>
            </a:r>
            <a:endParaRPr b="1" sz="1500"/>
          </a:p>
          <a:p>
            <a:pPr indent="-323850" lvl="0" marL="457200" rtl="0" algn="l">
              <a:lnSpc>
                <a:spcPct val="115000"/>
              </a:lnSpc>
              <a:spcBef>
                <a:spcPts val="1200"/>
              </a:spcBef>
              <a:spcAft>
                <a:spcPts val="0"/>
              </a:spcAft>
              <a:buSzPts val="1500"/>
              <a:buChar char="●"/>
            </a:pPr>
            <a:r>
              <a:rPr lang="en" sz="1500"/>
              <a:t>Limited training epoch and </a:t>
            </a:r>
            <a:r>
              <a:rPr lang="en" sz="1500"/>
              <a:t>hyperparameter</a:t>
            </a:r>
            <a:r>
              <a:rPr lang="en" sz="1500"/>
              <a:t> tuning due to restricted computation resource</a:t>
            </a:r>
            <a:endParaRPr sz="1500"/>
          </a:p>
          <a:p>
            <a:pPr indent="-323850" lvl="0" marL="457200" rtl="0" algn="l">
              <a:lnSpc>
                <a:spcPct val="115000"/>
              </a:lnSpc>
              <a:spcBef>
                <a:spcPts val="0"/>
              </a:spcBef>
              <a:spcAft>
                <a:spcPts val="0"/>
              </a:spcAft>
              <a:buSzPts val="1500"/>
              <a:buFont typeface="Arial"/>
              <a:buChar char="●"/>
            </a:pPr>
            <a:r>
              <a:rPr lang="en" sz="1500"/>
              <a:t>One limitation would be </a:t>
            </a:r>
            <a:r>
              <a:rPr b="1" lang="en" sz="1500"/>
              <a:t>the generalizability of our model performance in other datasets with varying CT scan volume and resolution.</a:t>
            </a:r>
            <a:r>
              <a:rPr lang="en" sz="1500"/>
              <a:t> Even though our Dataset does contain some variability in terms of volume and resolution, it clearly doesn’t cover all possible ranges and therefore may not generalize to other Datasets.</a:t>
            </a:r>
            <a:endParaRPr sz="1500"/>
          </a:p>
          <a:p>
            <a:pPr indent="0" lvl="0" marL="0" rtl="0" algn="l">
              <a:lnSpc>
                <a:spcPct val="115000"/>
              </a:lnSpc>
              <a:spcBef>
                <a:spcPts val="1000"/>
              </a:spcBef>
              <a:spcAft>
                <a:spcPts val="0"/>
              </a:spcAft>
              <a:buNone/>
            </a:pPr>
            <a:r>
              <a:rPr b="1" lang="en" sz="1500"/>
              <a:t>Future Direction</a:t>
            </a:r>
            <a:endParaRPr b="1" sz="1500"/>
          </a:p>
          <a:p>
            <a:pPr indent="-323850" lvl="0" marL="457200" rtl="0" algn="l">
              <a:lnSpc>
                <a:spcPct val="115000"/>
              </a:lnSpc>
              <a:spcBef>
                <a:spcPts val="1000"/>
              </a:spcBef>
              <a:spcAft>
                <a:spcPts val="0"/>
              </a:spcAft>
              <a:buSzPts val="1500"/>
              <a:buChar char="●"/>
            </a:pPr>
            <a:r>
              <a:rPr lang="en" sz="1500"/>
              <a:t>Train the model on more organ localization tasks using larger datasets to test for its generalizability. </a:t>
            </a:r>
            <a:endParaRPr sz="1500"/>
          </a:p>
          <a:p>
            <a:pPr indent="-323850" lvl="0" marL="457200" rtl="0" algn="l">
              <a:lnSpc>
                <a:spcPct val="115000"/>
              </a:lnSpc>
              <a:spcBef>
                <a:spcPts val="0"/>
              </a:spcBef>
              <a:spcAft>
                <a:spcPts val="0"/>
              </a:spcAft>
              <a:buSzPts val="1500"/>
              <a:buChar char="●"/>
            </a:pPr>
            <a:r>
              <a:rPr lang="en" sz="1500"/>
              <a:t>If the model can achieve high organ localization across different organs on large datasets, it may be possible to deploy this model in hospitals as a part of the CT scan pre-processing pipeline.</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3">
            <a:alphaModFix/>
          </a:blip>
          <a:stretch>
            <a:fillRect/>
          </a:stretch>
        </p:blipFill>
        <p:spPr>
          <a:xfrm>
            <a:off x="244150" y="67625"/>
            <a:ext cx="8785951" cy="4954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Goal</a:t>
            </a:r>
            <a:endParaRPr/>
          </a:p>
        </p:txBody>
      </p:sp>
      <p:sp>
        <p:nvSpPr>
          <p:cNvPr id="78" name="Google Shape;78;p15"/>
          <p:cNvSpPr txBox="1"/>
          <p:nvPr>
            <p:ph idx="1" type="body"/>
          </p:nvPr>
        </p:nvSpPr>
        <p:spPr>
          <a:xfrm>
            <a:off x="311700" y="1149025"/>
            <a:ext cx="8520600" cy="3354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600"/>
              <a:t>W</a:t>
            </a:r>
            <a:r>
              <a:rPr lang="en" sz="1600"/>
              <a:t>e want to design a reinforcement learning algorithm that can automatically localize </a:t>
            </a:r>
            <a:r>
              <a:rPr lang="en" sz="1600"/>
              <a:t>specific</a:t>
            </a:r>
            <a:r>
              <a:rPr lang="en" sz="1600"/>
              <a:t> organ(s) in CT images to improve the working efficiency of the disease diagnosis progress.</a:t>
            </a:r>
            <a:endParaRPr sz="1600"/>
          </a:p>
          <a:p>
            <a:pPr indent="-330200" lvl="0" marL="457200" rtl="0" algn="l">
              <a:lnSpc>
                <a:spcPct val="150000"/>
              </a:lnSpc>
              <a:spcBef>
                <a:spcPts val="1200"/>
              </a:spcBef>
              <a:spcAft>
                <a:spcPts val="0"/>
              </a:spcAft>
              <a:buSzPts val="1600"/>
              <a:buChar char="●"/>
            </a:pPr>
            <a:r>
              <a:rPr lang="en" sz="1600"/>
              <a:t>Baseline: a reinforcement learning-based organ localization model proposed by Navarro et al. (2020) </a:t>
            </a:r>
            <a:endParaRPr sz="1600"/>
          </a:p>
          <a:p>
            <a:pPr indent="-330200" lvl="0" marL="457200" rtl="0" algn="l">
              <a:lnSpc>
                <a:spcPct val="150000"/>
              </a:lnSpc>
              <a:spcBef>
                <a:spcPts val="0"/>
              </a:spcBef>
              <a:spcAft>
                <a:spcPts val="0"/>
              </a:spcAft>
              <a:buSzPts val="1600"/>
              <a:buChar char="●"/>
            </a:pPr>
            <a:r>
              <a:rPr lang="en" sz="1600"/>
              <a:t>Goal: train the model with relatively </a:t>
            </a:r>
            <a:r>
              <a:rPr b="1" lang="en" sz="1600"/>
              <a:t>small number of labeled data</a:t>
            </a:r>
            <a:r>
              <a:rPr lang="en" sz="1600"/>
              <a:t> using RL-based model and try to </a:t>
            </a:r>
            <a:r>
              <a:rPr b="1" lang="en" sz="1600"/>
              <a:t>improve the model performance</a:t>
            </a:r>
            <a:endParaRPr b="1" sz="1600"/>
          </a:p>
          <a:p>
            <a:pPr indent="-330200" lvl="0" marL="457200" rtl="0" algn="l">
              <a:lnSpc>
                <a:spcPct val="150000"/>
              </a:lnSpc>
              <a:spcBef>
                <a:spcPts val="0"/>
              </a:spcBef>
              <a:spcAft>
                <a:spcPts val="0"/>
              </a:spcAft>
              <a:buSzPts val="1600"/>
              <a:buChar char="●"/>
            </a:pPr>
            <a:r>
              <a:rPr lang="en" sz="1600"/>
              <a:t>Evaluation Metrics: 3D IoU score (intersection over Union)</a:t>
            </a:r>
            <a:endParaRPr sz="1600"/>
          </a:p>
        </p:txBody>
      </p:sp>
      <p:pic>
        <p:nvPicPr>
          <p:cNvPr id="79" name="Google Shape;79;p15"/>
          <p:cNvPicPr preferRelativeResize="0"/>
          <p:nvPr/>
        </p:nvPicPr>
        <p:blipFill rotWithShape="1">
          <a:blip r:embed="rId3">
            <a:alphaModFix/>
          </a:blip>
          <a:srcRect b="0" l="0" r="0" t="24058"/>
          <a:stretch/>
        </p:blipFill>
        <p:spPr>
          <a:xfrm>
            <a:off x="2288825" y="4363350"/>
            <a:ext cx="3162300" cy="63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85" name="Google Shape;85;p16"/>
          <p:cNvSpPr txBox="1"/>
          <p:nvPr>
            <p:ph idx="1" type="body"/>
          </p:nvPr>
        </p:nvSpPr>
        <p:spPr>
          <a:xfrm>
            <a:off x="311700" y="1287425"/>
            <a:ext cx="8520600" cy="3354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600"/>
              <a:t>We decided to use a</a:t>
            </a:r>
            <a:r>
              <a:rPr lang="en" sz="1600"/>
              <a:t> </a:t>
            </a:r>
            <a:r>
              <a:rPr lang="en" sz="1600"/>
              <a:t>publicly</a:t>
            </a:r>
            <a:r>
              <a:rPr lang="en" sz="1600"/>
              <a:t> available Multi-Atlas Labeling CT Dataset. It contains </a:t>
            </a:r>
            <a:r>
              <a:rPr b="1" lang="en" sz="1600"/>
              <a:t>50 ab</a:t>
            </a:r>
            <a:endParaRPr sz="1600"/>
          </a:p>
          <a:p>
            <a:pPr indent="0" lvl="0" marL="0" rtl="0" algn="l">
              <a:lnSpc>
                <a:spcPct val="150000"/>
              </a:lnSpc>
              <a:spcBef>
                <a:spcPts val="1200"/>
              </a:spcBef>
              <a:spcAft>
                <a:spcPts val="0"/>
              </a:spcAft>
              <a:buClr>
                <a:schemeClr val="dk1"/>
              </a:buClr>
              <a:buSzPts val="1100"/>
              <a:buFont typeface="Arial"/>
              <a:buNone/>
            </a:pPr>
            <a:r>
              <a:rPr b="1" lang="en" sz="1600"/>
              <a:t>domen CT scans</a:t>
            </a:r>
            <a:r>
              <a:rPr lang="en" sz="1600"/>
              <a:t> randomly selected from a combination of ongoing colorectal cancer chemotherapy trials and a retrospective ventral hernia study. The 50 scans were captured during portal venous contrast phase with variable sizes:</a:t>
            </a:r>
            <a:endParaRPr sz="1600"/>
          </a:p>
          <a:p>
            <a:pPr indent="-330200" lvl="0" marL="457200" rtl="0" algn="l">
              <a:lnSpc>
                <a:spcPct val="150000"/>
              </a:lnSpc>
              <a:spcBef>
                <a:spcPts val="1200"/>
              </a:spcBef>
              <a:spcAft>
                <a:spcPts val="0"/>
              </a:spcAft>
              <a:buSzPts val="1600"/>
              <a:buChar char="●"/>
            </a:pPr>
            <a:r>
              <a:rPr lang="en" sz="1600"/>
              <a:t>Volume sizes: 512 x 512 x 85 - 512 x 512 x 198</a:t>
            </a:r>
            <a:endParaRPr sz="1600"/>
          </a:p>
          <a:p>
            <a:pPr indent="-330200" lvl="0" marL="457200" rtl="0" algn="l">
              <a:lnSpc>
                <a:spcPct val="150000"/>
              </a:lnSpc>
              <a:spcBef>
                <a:spcPts val="0"/>
              </a:spcBef>
              <a:spcAft>
                <a:spcPts val="0"/>
              </a:spcAft>
              <a:buSzPts val="1600"/>
              <a:buChar char="●"/>
            </a:pPr>
            <a:r>
              <a:rPr lang="en" sz="1600"/>
              <a:t>Field of views: 280 x 280 x 280 mm3 - 500 x 500 x 650 mm3</a:t>
            </a:r>
            <a:endParaRPr sz="1600"/>
          </a:p>
          <a:p>
            <a:pPr indent="-330200" lvl="0" marL="457200" rtl="0" algn="l">
              <a:lnSpc>
                <a:spcPct val="150000"/>
              </a:lnSpc>
              <a:spcBef>
                <a:spcPts val="0"/>
              </a:spcBef>
              <a:spcAft>
                <a:spcPts val="0"/>
              </a:spcAft>
              <a:buSzPts val="1600"/>
              <a:buChar char="●"/>
            </a:pPr>
            <a:r>
              <a:rPr lang="en" sz="1600"/>
              <a:t>In-plane resolution: 0.54 x 0.54 mm2 - 0.98 x 0.98 mm2</a:t>
            </a:r>
            <a:endParaRPr sz="1600"/>
          </a:p>
          <a:p>
            <a:pPr indent="-330200" lvl="0" marL="457200" rtl="0" algn="l">
              <a:lnSpc>
                <a:spcPct val="150000"/>
              </a:lnSpc>
              <a:spcBef>
                <a:spcPts val="0"/>
              </a:spcBef>
              <a:spcAft>
                <a:spcPts val="0"/>
              </a:spcAft>
              <a:buSzPts val="1600"/>
              <a:buChar char="●"/>
            </a:pPr>
            <a:r>
              <a:rPr lang="en" sz="1600"/>
              <a:t>Slice thickness: 2.5 mm to 5.0 mm</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91" name="Google Shape;91;p17"/>
          <p:cNvSpPr txBox="1"/>
          <p:nvPr>
            <p:ph idx="1" type="body"/>
          </p:nvPr>
        </p:nvSpPr>
        <p:spPr>
          <a:xfrm>
            <a:off x="311700" y="1223425"/>
            <a:ext cx="3876600" cy="3494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600"/>
              <a:t>We decided to use a publicly available Multi-Atlas Labeling CT Dataset, which contains </a:t>
            </a:r>
            <a:r>
              <a:rPr b="1" lang="en" sz="1600"/>
              <a:t>30</a:t>
            </a:r>
            <a:r>
              <a:rPr b="1" lang="en" sz="1600"/>
              <a:t> abdomen CT scans</a:t>
            </a:r>
            <a:r>
              <a:rPr lang="en" sz="1600"/>
              <a:t> with labels of 13 different organs.</a:t>
            </a:r>
            <a:endParaRPr sz="1600"/>
          </a:p>
          <a:p>
            <a:pPr indent="-330200" lvl="0" marL="457200" rtl="0" algn="l">
              <a:lnSpc>
                <a:spcPct val="150000"/>
              </a:lnSpc>
              <a:spcBef>
                <a:spcPts val="1200"/>
              </a:spcBef>
              <a:spcAft>
                <a:spcPts val="0"/>
              </a:spcAft>
              <a:buSzPts val="1600"/>
              <a:buChar char="●"/>
            </a:pPr>
            <a:r>
              <a:rPr lang="en" sz="1600"/>
              <a:t>We splitted the dataset into </a:t>
            </a:r>
            <a:r>
              <a:rPr b="1" lang="en" sz="1600"/>
              <a:t>24 training samples + 6 testing samples</a:t>
            </a:r>
            <a:endParaRPr b="1" sz="1600"/>
          </a:p>
          <a:p>
            <a:pPr indent="-330200" lvl="0" marL="457200" rtl="0" algn="l">
              <a:spcBef>
                <a:spcPts val="0"/>
              </a:spcBef>
              <a:spcAft>
                <a:spcPts val="0"/>
              </a:spcAft>
              <a:buSzPts val="1600"/>
              <a:buFont typeface="Arial"/>
              <a:buChar char="●"/>
            </a:pPr>
            <a:r>
              <a:rPr lang="en" sz="1600">
                <a:latin typeface="Arial"/>
                <a:ea typeface="Arial"/>
                <a:cs typeface="Arial"/>
                <a:sym typeface="Arial"/>
              </a:rPr>
              <a:t>For this project, we will start with </a:t>
            </a:r>
            <a:r>
              <a:rPr b="1" lang="en" sz="1600">
                <a:latin typeface="Arial"/>
                <a:ea typeface="Arial"/>
                <a:cs typeface="Arial"/>
                <a:sym typeface="Arial"/>
              </a:rPr>
              <a:t>liver</a:t>
            </a:r>
            <a:r>
              <a:rPr lang="en" sz="1600">
                <a:latin typeface="Arial"/>
                <a:ea typeface="Arial"/>
                <a:cs typeface="Arial"/>
                <a:sym typeface="Arial"/>
              </a:rPr>
              <a:t> </a:t>
            </a:r>
            <a:r>
              <a:rPr b="1" lang="en" sz="1600">
                <a:latin typeface="Arial"/>
                <a:ea typeface="Arial"/>
                <a:cs typeface="Arial"/>
                <a:sym typeface="Arial"/>
              </a:rPr>
              <a:t>localization</a:t>
            </a:r>
            <a:endParaRPr b="1" sz="1600"/>
          </a:p>
        </p:txBody>
      </p:sp>
      <p:pic>
        <p:nvPicPr>
          <p:cNvPr id="92" name="Google Shape;92;p17"/>
          <p:cNvPicPr preferRelativeResize="0"/>
          <p:nvPr/>
        </p:nvPicPr>
        <p:blipFill>
          <a:blip r:embed="rId3">
            <a:alphaModFix/>
          </a:blip>
          <a:stretch>
            <a:fillRect/>
          </a:stretch>
        </p:blipFill>
        <p:spPr>
          <a:xfrm>
            <a:off x="4325569" y="0"/>
            <a:ext cx="4818432" cy="5039077"/>
          </a:xfrm>
          <a:prstGeom prst="rect">
            <a:avLst/>
          </a:prstGeom>
          <a:noFill/>
          <a:ln>
            <a:noFill/>
          </a:ln>
        </p:spPr>
      </p:pic>
      <p:sp>
        <p:nvSpPr>
          <p:cNvPr id="93" name="Google Shape;93;p17"/>
          <p:cNvSpPr/>
          <p:nvPr/>
        </p:nvSpPr>
        <p:spPr>
          <a:xfrm>
            <a:off x="4939000" y="4230275"/>
            <a:ext cx="4151400" cy="831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4325569" y="0"/>
            <a:ext cx="4818432" cy="5039077"/>
          </a:xfrm>
          <a:prstGeom prst="rect">
            <a:avLst/>
          </a:prstGeom>
          <a:noFill/>
          <a:ln>
            <a:noFill/>
          </a:ln>
        </p:spPr>
      </p:pic>
      <p:sp>
        <p:nvSpPr>
          <p:cNvPr id="99" name="Google Shape;99;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Organ Labels</a:t>
            </a:r>
            <a:endParaRPr/>
          </a:p>
        </p:txBody>
      </p:sp>
      <p:sp>
        <p:nvSpPr>
          <p:cNvPr id="100" name="Google Shape;100;p18"/>
          <p:cNvSpPr txBox="1"/>
          <p:nvPr>
            <p:ph idx="1" type="body"/>
          </p:nvPr>
        </p:nvSpPr>
        <p:spPr>
          <a:xfrm>
            <a:off x="311700" y="1149025"/>
            <a:ext cx="3536400" cy="3680400"/>
          </a:xfrm>
          <a:prstGeom prst="rect">
            <a:avLst/>
          </a:prstGeom>
        </p:spPr>
        <p:txBody>
          <a:bodyPr anchorCtr="0" anchor="t" bIns="91425" lIns="91425" spcFirstLastPara="1" rIns="91425" wrap="square" tIns="91425">
            <a:normAutofit/>
          </a:bodyPr>
          <a:lstStyle/>
          <a:p>
            <a:pPr indent="0" lvl="0" marL="0" rtl="0" algn="l">
              <a:lnSpc>
                <a:spcPct val="150000"/>
              </a:lnSpc>
              <a:spcBef>
                <a:spcPts val="1000"/>
              </a:spcBef>
              <a:spcAft>
                <a:spcPts val="0"/>
              </a:spcAft>
              <a:buClr>
                <a:schemeClr val="dk1"/>
              </a:buClr>
              <a:buSzPts val="1100"/>
              <a:buFont typeface="Arial"/>
              <a:buNone/>
            </a:pPr>
            <a:r>
              <a:rPr lang="en" sz="1200">
                <a:latin typeface="Arial"/>
                <a:ea typeface="Arial"/>
                <a:cs typeface="Arial"/>
                <a:sym typeface="Arial"/>
              </a:rPr>
              <a:t>The label for the Dataset contains </a:t>
            </a:r>
            <a:r>
              <a:rPr b="1" lang="en" sz="1200">
                <a:latin typeface="Arial"/>
                <a:ea typeface="Arial"/>
                <a:cs typeface="Arial"/>
                <a:sym typeface="Arial"/>
              </a:rPr>
              <a:t>13 abdominal organs</a:t>
            </a:r>
            <a:r>
              <a:rPr lang="en" sz="1200">
                <a:latin typeface="Arial"/>
                <a:ea typeface="Arial"/>
                <a:cs typeface="Arial"/>
                <a:sym typeface="Arial"/>
              </a:rPr>
              <a:t> that were manually labeled by two experienced undergraduate students and verified by a radiologist on a volumetric basis using the MIPAV software, including:</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200">
                <a:latin typeface="Arial"/>
                <a:ea typeface="Arial"/>
                <a:cs typeface="Arial"/>
                <a:sym typeface="Arial"/>
              </a:rPr>
              <a:t>(1) spleen</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200">
                <a:latin typeface="Arial"/>
                <a:ea typeface="Arial"/>
                <a:cs typeface="Arial"/>
                <a:sym typeface="Arial"/>
              </a:rPr>
              <a:t>(2) right kidney</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200">
                <a:latin typeface="Arial"/>
                <a:ea typeface="Arial"/>
                <a:cs typeface="Arial"/>
                <a:sym typeface="Arial"/>
              </a:rPr>
              <a:t>(3) left kidney</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200">
                <a:latin typeface="Arial"/>
                <a:ea typeface="Arial"/>
                <a:cs typeface="Arial"/>
                <a:sym typeface="Arial"/>
              </a:rPr>
              <a:t>(4) gallbladder</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200">
                <a:latin typeface="Arial"/>
                <a:ea typeface="Arial"/>
                <a:cs typeface="Arial"/>
                <a:sym typeface="Arial"/>
              </a:rPr>
              <a:t>(5) esophagus</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200">
                <a:latin typeface="Arial"/>
                <a:ea typeface="Arial"/>
                <a:cs typeface="Arial"/>
                <a:sym typeface="Arial"/>
              </a:rPr>
              <a:t>(6) liver</a:t>
            </a:r>
            <a:endParaRPr sz="1200">
              <a:latin typeface="Arial"/>
              <a:ea typeface="Arial"/>
              <a:cs typeface="Arial"/>
              <a:sym typeface="Arial"/>
            </a:endParaRPr>
          </a:p>
          <a:p>
            <a:pPr indent="0" lvl="0" marL="0" rtl="0" algn="l">
              <a:lnSpc>
                <a:spcPct val="150000"/>
              </a:lnSpc>
              <a:spcBef>
                <a:spcPts val="0"/>
              </a:spcBef>
              <a:spcAft>
                <a:spcPts val="0"/>
              </a:spcAft>
              <a:buNone/>
            </a:pPr>
            <a:r>
              <a:rPr lang="en" sz="1200">
                <a:latin typeface="Arial"/>
                <a:ea typeface="Arial"/>
                <a:cs typeface="Arial"/>
                <a:sym typeface="Arial"/>
              </a:rPr>
              <a:t>(7) stomach</a:t>
            </a:r>
            <a:endParaRPr sz="1200"/>
          </a:p>
        </p:txBody>
      </p:sp>
      <p:sp>
        <p:nvSpPr>
          <p:cNvPr id="101" name="Google Shape;101;p18"/>
          <p:cNvSpPr txBox="1"/>
          <p:nvPr/>
        </p:nvSpPr>
        <p:spPr>
          <a:xfrm>
            <a:off x="1838325" y="2619375"/>
            <a:ext cx="30000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rPr>
              <a:t>(8) aorta</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(9) inferior vena cava</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(10) portal vein and splenic vein</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(11) pancreas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(12) right adrenal gland</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(13) left adrenal gland</a:t>
            </a:r>
            <a:endParaRPr sz="1200"/>
          </a:p>
        </p:txBody>
      </p:sp>
      <p:sp>
        <p:nvSpPr>
          <p:cNvPr id="102" name="Google Shape;102;p18"/>
          <p:cNvSpPr/>
          <p:nvPr/>
        </p:nvSpPr>
        <p:spPr>
          <a:xfrm>
            <a:off x="4939000" y="4230275"/>
            <a:ext cx="4151400" cy="831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120700" y="4508075"/>
            <a:ext cx="48183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rPr>
              <a:t>For this project, we will start with liver localization</a:t>
            </a:r>
            <a:endParaRPr b="1">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109" name="Google Shape;109;p19"/>
          <p:cNvSpPr txBox="1"/>
          <p:nvPr>
            <p:ph idx="1" type="body"/>
          </p:nvPr>
        </p:nvSpPr>
        <p:spPr>
          <a:xfrm>
            <a:off x="311700" y="1147225"/>
            <a:ext cx="4765200" cy="3634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1100"/>
              <a:buFont typeface="Arial"/>
              <a:buNone/>
            </a:pPr>
            <a:r>
              <a:rPr b="1" lang="en" sz="1200">
                <a:latin typeface="Arial"/>
                <a:ea typeface="Arial"/>
                <a:cs typeface="Arial"/>
                <a:sym typeface="Arial"/>
              </a:rPr>
              <a:t>Training Dataset: </a:t>
            </a:r>
            <a:r>
              <a:rPr lang="en" sz="1200">
                <a:latin typeface="Arial"/>
                <a:ea typeface="Arial"/>
                <a:cs typeface="Arial"/>
                <a:sym typeface="Arial"/>
              </a:rPr>
              <a:t>There are </a:t>
            </a:r>
            <a:r>
              <a:rPr b="1" lang="en" sz="1200">
                <a:latin typeface="Arial"/>
                <a:ea typeface="Arial"/>
                <a:cs typeface="Arial"/>
                <a:sym typeface="Arial"/>
              </a:rPr>
              <a:t>30 total training data</a:t>
            </a:r>
            <a:r>
              <a:rPr lang="en" sz="1200">
                <a:latin typeface="Arial"/>
                <a:ea typeface="Arial"/>
                <a:cs typeface="Arial"/>
                <a:sym typeface="Arial"/>
              </a:rPr>
              <a:t> that each contains a 3-dimensional CT scan of the abdomen. A corresponding label is provided, which contains a 3-dimensional segmentation for multiple organs of interest. </a:t>
            </a:r>
            <a:endParaRPr sz="1200">
              <a:latin typeface="Arial"/>
              <a:ea typeface="Arial"/>
              <a:cs typeface="Arial"/>
              <a:sym typeface="Arial"/>
            </a:endParaRPr>
          </a:p>
          <a:p>
            <a:pPr indent="0" lvl="0" marL="0" rtl="0" algn="l">
              <a:lnSpc>
                <a:spcPct val="150000"/>
              </a:lnSpc>
              <a:spcBef>
                <a:spcPts val="1000"/>
              </a:spcBef>
              <a:spcAft>
                <a:spcPts val="0"/>
              </a:spcAft>
              <a:buClr>
                <a:schemeClr val="dk1"/>
              </a:buClr>
              <a:buSzPts val="1100"/>
              <a:buFont typeface="Arial"/>
              <a:buNone/>
            </a:pPr>
            <a:r>
              <a:rPr b="1" lang="en" sz="1200">
                <a:latin typeface="Arial"/>
                <a:ea typeface="Arial"/>
                <a:cs typeface="Arial"/>
                <a:sym typeface="Arial"/>
              </a:rPr>
              <a:t>Testing Dataset: </a:t>
            </a:r>
            <a:r>
              <a:rPr lang="en" sz="1200">
                <a:latin typeface="Arial"/>
                <a:ea typeface="Arial"/>
                <a:cs typeface="Arial"/>
                <a:sym typeface="Arial"/>
              </a:rPr>
              <a:t>There are </a:t>
            </a:r>
            <a:r>
              <a:rPr b="1" lang="en" sz="1200">
                <a:latin typeface="Arial"/>
                <a:ea typeface="Arial"/>
                <a:cs typeface="Arial"/>
                <a:sym typeface="Arial"/>
              </a:rPr>
              <a:t>20 testing data</a:t>
            </a:r>
            <a:r>
              <a:rPr lang="en" sz="1200">
                <a:latin typeface="Arial"/>
                <a:ea typeface="Arial"/>
                <a:cs typeface="Arial"/>
                <a:sym typeface="Arial"/>
              </a:rPr>
              <a:t>, which also contains a 3-dimensional CT scan of the abdomen. No label is provided. </a:t>
            </a:r>
            <a:endParaRPr sz="1200">
              <a:latin typeface="Arial"/>
              <a:ea typeface="Arial"/>
              <a:cs typeface="Arial"/>
              <a:sym typeface="Arial"/>
            </a:endParaRPr>
          </a:p>
          <a:p>
            <a:pPr indent="0" lvl="0" marL="0" rtl="0" algn="l">
              <a:lnSpc>
                <a:spcPct val="150000"/>
              </a:lnSpc>
              <a:spcBef>
                <a:spcPts val="1000"/>
              </a:spcBef>
              <a:spcAft>
                <a:spcPts val="0"/>
              </a:spcAft>
              <a:buClr>
                <a:schemeClr val="dk1"/>
              </a:buClr>
              <a:buSzPts val="1100"/>
              <a:buFont typeface="Arial"/>
              <a:buNone/>
            </a:pPr>
            <a:r>
              <a:rPr b="1" lang="en" sz="1200">
                <a:latin typeface="Arial"/>
                <a:ea typeface="Arial"/>
                <a:cs typeface="Arial"/>
                <a:sym typeface="Arial"/>
              </a:rPr>
              <a:t>Limitation: </a:t>
            </a:r>
            <a:r>
              <a:rPr lang="en" sz="1200">
                <a:latin typeface="Arial"/>
                <a:ea typeface="Arial"/>
                <a:cs typeface="Arial"/>
                <a:sym typeface="Arial"/>
              </a:rPr>
              <a:t>One limitation would be </a:t>
            </a:r>
            <a:r>
              <a:rPr b="1" lang="en" sz="1200">
                <a:latin typeface="Arial"/>
                <a:ea typeface="Arial"/>
                <a:cs typeface="Arial"/>
                <a:sym typeface="Arial"/>
              </a:rPr>
              <a:t>the generalizability of our model performance in other datasets with varying CT scan volume and resolution.</a:t>
            </a:r>
            <a:r>
              <a:rPr lang="en" sz="1200">
                <a:latin typeface="Arial"/>
                <a:ea typeface="Arial"/>
                <a:cs typeface="Arial"/>
                <a:sym typeface="Arial"/>
              </a:rPr>
              <a:t> Even though our Dataset does contain some variability in terms of volume and resolution, it clearly doesn’t cover all possible ranges and therefore may not generalize to other Datasets.</a:t>
            </a:r>
            <a:endParaRPr sz="1200"/>
          </a:p>
        </p:txBody>
      </p:sp>
      <p:pic>
        <p:nvPicPr>
          <p:cNvPr id="110" name="Google Shape;110;p19"/>
          <p:cNvPicPr preferRelativeResize="0"/>
          <p:nvPr/>
        </p:nvPicPr>
        <p:blipFill>
          <a:blip r:embed="rId3">
            <a:alphaModFix/>
          </a:blip>
          <a:stretch>
            <a:fillRect/>
          </a:stretch>
        </p:blipFill>
        <p:spPr>
          <a:xfrm>
            <a:off x="5217775" y="1225225"/>
            <a:ext cx="3720802" cy="355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16" name="Google Shape;116;p20"/>
          <p:cNvSpPr txBox="1"/>
          <p:nvPr>
            <p:ph idx="1" type="body"/>
          </p:nvPr>
        </p:nvSpPr>
        <p:spPr>
          <a:xfrm>
            <a:off x="416675" y="1249125"/>
            <a:ext cx="3488100" cy="3531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600"/>
              <a:t>Step 1: </a:t>
            </a:r>
            <a:r>
              <a:rPr lang="en" sz="1600"/>
              <a:t>CT Scan Windowing</a:t>
            </a:r>
            <a:endParaRPr sz="1600"/>
          </a:p>
          <a:p>
            <a:pPr indent="0" lvl="0" marL="0" rtl="0" algn="l">
              <a:lnSpc>
                <a:spcPct val="115000"/>
              </a:lnSpc>
              <a:spcBef>
                <a:spcPts val="1000"/>
              </a:spcBef>
              <a:spcAft>
                <a:spcPts val="0"/>
              </a:spcAft>
              <a:buNone/>
            </a:pPr>
            <a:r>
              <a:rPr lang="en" sz="1600"/>
              <a:t>Help highlight key anatomy so that the images can be analyzed easily.For our project, the ideal pixel range for abdomen region is </a:t>
            </a:r>
            <a:r>
              <a:rPr lang="en" sz="1600" u="sng"/>
              <a:t>-160 to 240</a:t>
            </a:r>
            <a:r>
              <a:rPr lang="en" sz="1600"/>
              <a:t>.</a:t>
            </a:r>
            <a:endParaRPr sz="1600"/>
          </a:p>
          <a:p>
            <a:pPr indent="0" lvl="0" marL="0" rtl="0" algn="l">
              <a:lnSpc>
                <a:spcPct val="115000"/>
              </a:lnSpc>
              <a:spcBef>
                <a:spcPts val="1000"/>
              </a:spcBef>
              <a:spcAft>
                <a:spcPts val="0"/>
              </a:spcAft>
              <a:buNone/>
            </a:pPr>
            <a:r>
              <a:t/>
            </a:r>
            <a:endParaRPr sz="200"/>
          </a:p>
          <a:p>
            <a:pPr indent="0" lvl="0" marL="0" rtl="0" algn="l">
              <a:lnSpc>
                <a:spcPct val="115000"/>
              </a:lnSpc>
              <a:spcBef>
                <a:spcPts val="0"/>
              </a:spcBef>
              <a:spcAft>
                <a:spcPts val="0"/>
              </a:spcAft>
              <a:buNone/>
            </a:pPr>
            <a:r>
              <a:rPr b="1" lang="en" sz="1600"/>
              <a:t>Step 2: </a:t>
            </a:r>
            <a:r>
              <a:rPr lang="en" sz="1600"/>
              <a:t>Select Target Label Class</a:t>
            </a:r>
            <a:endParaRPr sz="1600"/>
          </a:p>
          <a:p>
            <a:pPr indent="0" lvl="0" marL="0" rtl="0" algn="l">
              <a:lnSpc>
                <a:spcPct val="115000"/>
              </a:lnSpc>
              <a:spcBef>
                <a:spcPts val="1000"/>
              </a:spcBef>
              <a:spcAft>
                <a:spcPts val="0"/>
              </a:spcAft>
              <a:buNone/>
            </a:pPr>
            <a:r>
              <a:rPr lang="en" sz="1600"/>
              <a:t>Start with liver localization</a:t>
            </a:r>
            <a:endParaRPr sz="1600"/>
          </a:p>
          <a:p>
            <a:pPr indent="0" lvl="0" marL="0" rtl="0" algn="l">
              <a:lnSpc>
                <a:spcPct val="115000"/>
              </a:lnSpc>
              <a:spcBef>
                <a:spcPts val="1000"/>
              </a:spcBef>
              <a:spcAft>
                <a:spcPts val="0"/>
              </a:spcAft>
              <a:buClr>
                <a:schemeClr val="dk1"/>
              </a:buClr>
              <a:buSzPts val="1100"/>
              <a:buFont typeface="Arial"/>
              <a:buNone/>
            </a:pPr>
            <a:r>
              <a:rPr b="1" lang="en" sz="1600"/>
              <a:t>Step 3: </a:t>
            </a:r>
            <a:r>
              <a:rPr lang="en" sz="1600"/>
              <a:t>Bounding Box Label Generation</a:t>
            </a:r>
            <a:endParaRPr sz="1600"/>
          </a:p>
        </p:txBody>
      </p:sp>
      <p:pic>
        <p:nvPicPr>
          <p:cNvPr id="117" name="Google Shape;117;p20"/>
          <p:cNvPicPr preferRelativeResize="0"/>
          <p:nvPr/>
        </p:nvPicPr>
        <p:blipFill>
          <a:blip r:embed="rId3">
            <a:alphaModFix/>
          </a:blip>
          <a:stretch>
            <a:fillRect/>
          </a:stretch>
        </p:blipFill>
        <p:spPr>
          <a:xfrm>
            <a:off x="4572000" y="398900"/>
            <a:ext cx="4260300" cy="2057787"/>
          </a:xfrm>
          <a:prstGeom prst="rect">
            <a:avLst/>
          </a:prstGeom>
          <a:noFill/>
          <a:ln>
            <a:noFill/>
          </a:ln>
        </p:spPr>
      </p:pic>
      <p:pic>
        <p:nvPicPr>
          <p:cNvPr id="118" name="Google Shape;118;p20"/>
          <p:cNvPicPr preferRelativeResize="0"/>
          <p:nvPr/>
        </p:nvPicPr>
        <p:blipFill>
          <a:blip r:embed="rId4">
            <a:alphaModFix/>
          </a:blip>
          <a:stretch>
            <a:fillRect/>
          </a:stretch>
        </p:blipFill>
        <p:spPr>
          <a:xfrm>
            <a:off x="6677946" y="2652000"/>
            <a:ext cx="2236354" cy="2287775"/>
          </a:xfrm>
          <a:prstGeom prst="rect">
            <a:avLst/>
          </a:prstGeom>
          <a:noFill/>
          <a:ln>
            <a:noFill/>
          </a:ln>
        </p:spPr>
      </p:pic>
      <p:pic>
        <p:nvPicPr>
          <p:cNvPr id="119" name="Google Shape;119;p20"/>
          <p:cNvPicPr preferRelativeResize="0"/>
          <p:nvPr/>
        </p:nvPicPr>
        <p:blipFill>
          <a:blip r:embed="rId5">
            <a:alphaModFix/>
          </a:blip>
          <a:stretch>
            <a:fillRect/>
          </a:stretch>
        </p:blipFill>
        <p:spPr>
          <a:xfrm>
            <a:off x="4066025" y="2652005"/>
            <a:ext cx="2393250" cy="2287770"/>
          </a:xfrm>
          <a:prstGeom prst="rect">
            <a:avLst/>
          </a:prstGeom>
          <a:noFill/>
          <a:ln>
            <a:noFill/>
          </a:ln>
        </p:spPr>
      </p:pic>
      <p:cxnSp>
        <p:nvCxnSpPr>
          <p:cNvPr id="120" name="Google Shape;120;p20"/>
          <p:cNvCxnSpPr/>
          <p:nvPr/>
        </p:nvCxnSpPr>
        <p:spPr>
          <a:xfrm flipH="1" rot="10800000">
            <a:off x="3230075" y="1427800"/>
            <a:ext cx="1341900" cy="12000"/>
          </a:xfrm>
          <a:prstGeom prst="straightConnector1">
            <a:avLst/>
          </a:prstGeom>
          <a:noFill/>
          <a:ln cap="flat" cmpd="sng" w="19050">
            <a:solidFill>
              <a:srgbClr val="CC0000"/>
            </a:solidFill>
            <a:prstDash val="solid"/>
            <a:round/>
            <a:headEnd len="med" w="med" type="none"/>
            <a:tailEnd len="med" w="med" type="triangle"/>
          </a:ln>
        </p:spPr>
      </p:cxnSp>
      <p:cxnSp>
        <p:nvCxnSpPr>
          <p:cNvPr id="121" name="Google Shape;121;p20"/>
          <p:cNvCxnSpPr/>
          <p:nvPr/>
        </p:nvCxnSpPr>
        <p:spPr>
          <a:xfrm flipH="1" rot="10800000">
            <a:off x="3218725" y="3708725"/>
            <a:ext cx="703200" cy="11400"/>
          </a:xfrm>
          <a:prstGeom prst="straightConnector1">
            <a:avLst/>
          </a:prstGeom>
          <a:noFill/>
          <a:ln cap="flat" cmpd="sng" w="19050">
            <a:solidFill>
              <a:srgbClr val="CC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27" name="Google Shape;127;p21"/>
          <p:cNvSpPr txBox="1"/>
          <p:nvPr>
            <p:ph idx="1" type="body"/>
          </p:nvPr>
        </p:nvSpPr>
        <p:spPr>
          <a:xfrm>
            <a:off x="311700" y="1196650"/>
            <a:ext cx="8520600" cy="3489900"/>
          </a:xfrm>
          <a:prstGeom prst="rect">
            <a:avLst/>
          </a:prstGeom>
        </p:spPr>
        <p:txBody>
          <a:bodyPr anchorCtr="0" anchor="t" bIns="91425" lIns="91425" spcFirstLastPara="1" rIns="91425" wrap="square" tIns="91425">
            <a:normAutofit/>
          </a:bodyPr>
          <a:lstStyle/>
          <a:p>
            <a:pPr indent="0" lvl="0" marL="0" rtl="0" algn="l">
              <a:lnSpc>
                <a:spcPct val="150000"/>
              </a:lnSpc>
              <a:spcBef>
                <a:spcPts val="1000"/>
              </a:spcBef>
              <a:spcAft>
                <a:spcPts val="0"/>
              </a:spcAft>
              <a:buNone/>
            </a:pPr>
            <a:r>
              <a:rPr b="1" lang="en" sz="1200">
                <a:latin typeface="Arial"/>
                <a:ea typeface="Arial"/>
                <a:cs typeface="Arial"/>
                <a:sym typeface="Arial"/>
              </a:rPr>
              <a:t>Step 1: CT Scan Windowing</a:t>
            </a:r>
            <a:endParaRPr b="1" sz="1200">
              <a:latin typeface="Arial"/>
              <a:ea typeface="Arial"/>
              <a:cs typeface="Arial"/>
              <a:sym typeface="Arial"/>
            </a:endParaRPr>
          </a:p>
          <a:p>
            <a:pPr indent="0" lvl="0" marL="0" rtl="0" algn="l">
              <a:lnSpc>
                <a:spcPct val="150000"/>
              </a:lnSpc>
              <a:spcBef>
                <a:spcPts val="1000"/>
              </a:spcBef>
              <a:spcAft>
                <a:spcPts val="0"/>
              </a:spcAft>
              <a:buNone/>
            </a:pPr>
            <a:r>
              <a:rPr lang="en" sz="1200">
                <a:latin typeface="Arial"/>
                <a:ea typeface="Arial"/>
                <a:cs typeface="Arial"/>
                <a:sym typeface="Arial"/>
              </a:rPr>
              <a:t>The primary type of preprocessing used for CT scans is windowing, which helps highlight key anatomy so that the images can be analyzed easily. This is because certain organs will be most clear at certain pixel intensities due to certain characteristics such as their density. Therefore, we can choose an ideal pixel value range to highlight the organ of interest.</a:t>
            </a:r>
            <a:endParaRPr sz="1200">
              <a:latin typeface="Arial"/>
              <a:ea typeface="Arial"/>
              <a:cs typeface="Arial"/>
              <a:sym typeface="Arial"/>
            </a:endParaRPr>
          </a:p>
          <a:p>
            <a:pPr indent="0" lvl="0" marL="0" rtl="0" algn="l">
              <a:lnSpc>
                <a:spcPct val="150000"/>
              </a:lnSpc>
              <a:spcBef>
                <a:spcPts val="1000"/>
              </a:spcBef>
              <a:spcAft>
                <a:spcPts val="0"/>
              </a:spcAft>
              <a:buNone/>
            </a:pPr>
            <a:r>
              <a:rPr lang="en" sz="1200">
                <a:latin typeface="Arial"/>
                <a:ea typeface="Arial"/>
                <a:cs typeface="Arial"/>
                <a:sym typeface="Arial"/>
              </a:rPr>
              <a:t>Ideal pixel range for abdomen region: -160 to 240</a:t>
            </a:r>
            <a:endParaRPr sz="1200">
              <a:latin typeface="Arial"/>
              <a:ea typeface="Arial"/>
              <a:cs typeface="Arial"/>
              <a:sym typeface="Arial"/>
            </a:endParaRPr>
          </a:p>
          <a:p>
            <a:pPr indent="-304800" lvl="0" marL="457200" rtl="0" algn="l">
              <a:lnSpc>
                <a:spcPct val="150000"/>
              </a:lnSpc>
              <a:spcBef>
                <a:spcPts val="1000"/>
              </a:spcBef>
              <a:spcAft>
                <a:spcPts val="0"/>
              </a:spcAft>
              <a:buSzPts val="1200"/>
              <a:buFont typeface="Arial"/>
              <a:buChar char="●"/>
            </a:pPr>
            <a:r>
              <a:rPr lang="en" sz="1200">
                <a:latin typeface="Arial"/>
                <a:ea typeface="Arial"/>
                <a:cs typeface="Arial"/>
                <a:sym typeface="Arial"/>
              </a:rPr>
              <a:t>Window Center: 40</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Window Width: 400</a:t>
            </a:r>
            <a:endParaRPr sz="1200">
              <a:latin typeface="Arial"/>
              <a:ea typeface="Arial"/>
              <a:cs typeface="Arial"/>
              <a:sym typeface="Arial"/>
            </a:endParaRPr>
          </a:p>
        </p:txBody>
      </p:sp>
      <p:pic>
        <p:nvPicPr>
          <p:cNvPr id="128" name="Google Shape;128;p21"/>
          <p:cNvPicPr preferRelativeResize="0"/>
          <p:nvPr/>
        </p:nvPicPr>
        <p:blipFill>
          <a:blip r:embed="rId3">
            <a:alphaModFix/>
          </a:blip>
          <a:stretch>
            <a:fillRect/>
          </a:stretch>
        </p:blipFill>
        <p:spPr>
          <a:xfrm>
            <a:off x="3829150" y="2571750"/>
            <a:ext cx="4403075" cy="212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